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2e5b1d04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f2e5b1d04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4251a3d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f4251a3d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821c302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f821c302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4251a3df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f4251a3df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f4251a3df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f4251a3df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4251a3df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4251a3df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4251a3df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4251a3df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f4251a3df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f4251a3df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f4251a3df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f4251a3df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f4251a3df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f4251a3df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2e5b1d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2e5b1d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f4251a3df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f4251a3df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f4251a3df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f4251a3df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4251a3df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f4251a3df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f4251a3df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f4251a3df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f4251a3df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f4251a3df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f4251a3df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f4251a3df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f4251a3df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f4251a3df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f4251a3df8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f4251a3df8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f4251a3df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f4251a3df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f4251a3df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f4251a3df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f2e5b1d0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f2e5b1d0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f4251a3df8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f4251a3df8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f597e3a4a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f597e3a4a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4251a3df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f4251a3df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f4251a3df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f4251a3df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f4251a3df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f4251a3df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f4251a3df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f4251a3df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f4251a3df8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f4251a3df8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f2e5b1d04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f2e5b1d04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f4251a3df8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f4251a3df8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f4251a3df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f4251a3d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2e5b1d04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f2e5b1d04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f4251a3df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f4251a3df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f2e5b1d04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f2e5b1d04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6.png"/><Relationship Id="rId6" Type="http://schemas.openxmlformats.org/officeDocument/2006/relationships/image" Target="../media/image47.png"/><Relationship Id="rId7"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9.png"/><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42.png"/><Relationship Id="rId5"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anaconda.com/minicond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NVE_bUz3PE92CvRIuVng3y-8fRUzOBWv/view" TargetMode="Externa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TubeTracker Manual</a:t>
            </a:r>
            <a:endParaRPr/>
          </a:p>
        </p:txBody>
      </p:sp>
      <p:sp>
        <p:nvSpPr>
          <p:cNvPr id="55" name="Google Shape;55;p13"/>
          <p:cNvSpPr txBox="1"/>
          <p:nvPr>
            <p:ph idx="1" type="subTitle"/>
          </p:nvPr>
        </p:nvSpPr>
        <p:spPr>
          <a:xfrm>
            <a:off x="1884400" y="2834125"/>
            <a:ext cx="5173500" cy="13458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Sorel V Yimga Ouonkap</a:t>
            </a:r>
            <a:endParaRPr/>
          </a:p>
          <a:p>
            <a:pPr indent="0" lvl="0" marL="0" rtl="0" algn="ctr">
              <a:spcBef>
                <a:spcPts val="0"/>
              </a:spcBef>
              <a:spcAft>
                <a:spcPts val="0"/>
              </a:spcAft>
              <a:buNone/>
            </a:pPr>
            <a:r>
              <a:t/>
            </a:r>
            <a:endParaRPr sz="1003"/>
          </a:p>
          <a:p>
            <a:pPr indent="0" lvl="0" marL="0" rtl="0" algn="ctr">
              <a:spcBef>
                <a:spcPts val="0"/>
              </a:spcBef>
              <a:spcAft>
                <a:spcPts val="0"/>
              </a:spcAft>
              <a:buNone/>
            </a:pPr>
            <a:r>
              <a:rPr lang="en"/>
              <a:t>Johnson Laboratory</a:t>
            </a:r>
            <a:endParaRPr/>
          </a:p>
          <a:p>
            <a:pPr indent="0" lvl="0" marL="0" rtl="0" algn="ctr">
              <a:spcBef>
                <a:spcPts val="0"/>
              </a:spcBef>
              <a:spcAft>
                <a:spcPts val="0"/>
              </a:spcAft>
              <a:buNone/>
            </a:pPr>
            <a:r>
              <a:t/>
            </a:r>
            <a:endParaRPr sz="1108"/>
          </a:p>
          <a:p>
            <a:pPr indent="0" lvl="0" marL="0" rtl="0" algn="ctr">
              <a:spcBef>
                <a:spcPts val="0"/>
              </a:spcBef>
              <a:spcAft>
                <a:spcPts val="0"/>
              </a:spcAft>
              <a:buNone/>
            </a:pPr>
            <a:r>
              <a:rPr lang="en"/>
              <a:t>Brown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311700" y="1319025"/>
            <a:ext cx="2820284" cy="3083300"/>
          </a:xfrm>
          <a:prstGeom prst="rect">
            <a:avLst/>
          </a:prstGeom>
          <a:noFill/>
          <a:ln>
            <a:noFill/>
          </a:ln>
        </p:spPr>
      </p:pic>
      <p:sp>
        <p:nvSpPr>
          <p:cNvPr id="122" name="Google Shape;122;p22"/>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Loading and segmenting a movie into TubeTracker</a:t>
            </a:r>
            <a:endParaRPr/>
          </a:p>
        </p:txBody>
      </p:sp>
      <p:sp>
        <p:nvSpPr>
          <p:cNvPr id="123" name="Google Shape;123;p22"/>
          <p:cNvSpPr txBox="1"/>
          <p:nvPr>
            <p:ph idx="1" type="body"/>
          </p:nvPr>
        </p:nvSpPr>
        <p:spPr>
          <a:xfrm>
            <a:off x="3101175" y="1152475"/>
            <a:ext cx="5883600" cy="3416400"/>
          </a:xfrm>
          <a:prstGeom prst="rect">
            <a:avLst/>
          </a:prstGeom>
        </p:spPr>
        <p:txBody>
          <a:bodyPr anchorCtr="0" anchor="t" bIns="91425" lIns="91425" spcFirstLastPara="1" rIns="91425" wrap="square" tIns="91425">
            <a:normAutofit lnSpcReduction="10000"/>
          </a:bodyPr>
          <a:lstStyle/>
          <a:p>
            <a:pPr indent="-342900" lvl="0" marL="457200" rtl="0" algn="just">
              <a:spcBef>
                <a:spcPts val="0"/>
              </a:spcBef>
              <a:spcAft>
                <a:spcPts val="0"/>
              </a:spcAft>
              <a:buSzPts val="1800"/>
              <a:buChar char="-"/>
            </a:pPr>
            <a:r>
              <a:rPr lang="en"/>
              <a:t>4 pieces of user-provided information are needed to load and segment a movie. </a:t>
            </a:r>
            <a:endParaRPr/>
          </a:p>
          <a:p>
            <a:pPr indent="-342900" lvl="0" marL="457200" rtl="0" algn="just">
              <a:spcBef>
                <a:spcPts val="0"/>
              </a:spcBef>
              <a:spcAft>
                <a:spcPts val="0"/>
              </a:spcAft>
              <a:buSzPts val="1800"/>
              <a:buChar char="-"/>
            </a:pPr>
            <a:r>
              <a:rPr lang="en"/>
              <a:t>2 are required for loading a movie</a:t>
            </a:r>
            <a:endParaRPr/>
          </a:p>
          <a:p>
            <a:pPr indent="-317500" lvl="1" marL="914400" rtl="0" algn="just">
              <a:spcBef>
                <a:spcPts val="0"/>
              </a:spcBef>
              <a:spcAft>
                <a:spcPts val="0"/>
              </a:spcAft>
              <a:buSzPts val="1400"/>
              <a:buChar char="-"/>
            </a:pPr>
            <a:r>
              <a:rPr lang="en"/>
              <a:t>The expected </a:t>
            </a:r>
            <a:r>
              <a:rPr b="1" lang="en"/>
              <a:t>”File E</a:t>
            </a:r>
            <a:r>
              <a:rPr b="1" lang="en"/>
              <a:t>xtension”</a:t>
            </a:r>
            <a:r>
              <a:rPr lang="en"/>
              <a:t> (next slide)</a:t>
            </a:r>
            <a:endParaRPr/>
          </a:p>
          <a:p>
            <a:pPr indent="-317500" lvl="1" marL="914400" rtl="0" algn="just">
              <a:spcBef>
                <a:spcPts val="0"/>
              </a:spcBef>
              <a:spcAft>
                <a:spcPts val="0"/>
              </a:spcAft>
              <a:buSzPts val="1400"/>
              <a:buChar char="-"/>
            </a:pPr>
            <a:r>
              <a:rPr b="1" lang="en"/>
              <a:t>“</a:t>
            </a:r>
            <a:r>
              <a:rPr b="1" lang="en"/>
              <a:t>Rotate Images”</a:t>
            </a:r>
            <a:r>
              <a:rPr lang="en"/>
              <a:t>: Optional, rotate the movie 90° </a:t>
            </a:r>
            <a:r>
              <a:rPr lang="en"/>
              <a:t>counterclockwise. </a:t>
            </a:r>
            <a:endParaRPr/>
          </a:p>
          <a:p>
            <a:pPr indent="-342900" lvl="0" marL="457200" rtl="0" algn="just">
              <a:spcBef>
                <a:spcPts val="0"/>
              </a:spcBef>
              <a:spcAft>
                <a:spcPts val="0"/>
              </a:spcAft>
              <a:buSzPts val="1800"/>
              <a:buChar char="-"/>
            </a:pPr>
            <a:r>
              <a:rPr lang="en"/>
              <a:t>2 are required to differentiate foreground from background</a:t>
            </a:r>
            <a:endParaRPr/>
          </a:p>
          <a:p>
            <a:pPr indent="-317500" lvl="1" marL="914400" rtl="0" algn="just">
              <a:spcBef>
                <a:spcPts val="0"/>
              </a:spcBef>
              <a:spcAft>
                <a:spcPts val="0"/>
              </a:spcAft>
              <a:buSzPts val="1400"/>
              <a:buChar char="-"/>
            </a:pPr>
            <a:r>
              <a:rPr b="1" lang="en"/>
              <a:t>“</a:t>
            </a:r>
            <a:r>
              <a:rPr b="1" lang="en"/>
              <a:t>Background</a:t>
            </a:r>
            <a:r>
              <a:rPr lang="en"/>
              <a:t> </a:t>
            </a:r>
            <a:r>
              <a:rPr b="1" lang="en"/>
              <a:t>cutoff”</a:t>
            </a:r>
            <a:r>
              <a:rPr lang="en"/>
              <a:t>: the pixel intensity used to remove </a:t>
            </a:r>
            <a:r>
              <a:rPr lang="en"/>
              <a:t>background</a:t>
            </a:r>
            <a:r>
              <a:rPr lang="en"/>
              <a:t>. All pixel intensities </a:t>
            </a:r>
            <a:r>
              <a:rPr lang="en"/>
              <a:t>below</a:t>
            </a:r>
            <a:r>
              <a:rPr lang="en"/>
              <a:t> this </a:t>
            </a:r>
            <a:r>
              <a:rPr lang="en"/>
              <a:t>threshold are considered background</a:t>
            </a:r>
            <a:endParaRPr/>
          </a:p>
          <a:p>
            <a:pPr indent="-317500" lvl="1" marL="914400" rtl="0" algn="just">
              <a:spcBef>
                <a:spcPts val="0"/>
              </a:spcBef>
              <a:spcAft>
                <a:spcPts val="0"/>
              </a:spcAft>
              <a:buSzPts val="1400"/>
              <a:buChar char="-"/>
            </a:pPr>
            <a:r>
              <a:rPr b="1" lang="en"/>
              <a:t>“Blur radius”</a:t>
            </a:r>
            <a:r>
              <a:rPr lang="en"/>
              <a:t>: used to alter each movie to make edges of pollen grains/tubes more uniform (see slide 14)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Loading a movie into TubeTracker</a:t>
            </a:r>
            <a:endParaRPr/>
          </a:p>
        </p:txBody>
      </p:sp>
      <p:sp>
        <p:nvSpPr>
          <p:cNvPr id="129" name="Google Shape;129;p23"/>
          <p:cNvSpPr txBox="1"/>
          <p:nvPr>
            <p:ph idx="1" type="body"/>
          </p:nvPr>
        </p:nvSpPr>
        <p:spPr>
          <a:xfrm>
            <a:off x="2534250" y="1076275"/>
            <a:ext cx="6450600" cy="37569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SzPts val="1800"/>
              <a:buChar char="-"/>
            </a:pPr>
            <a:r>
              <a:rPr lang="en"/>
              <a:t>When Loading a movie, First select its file </a:t>
            </a:r>
            <a:r>
              <a:rPr lang="en"/>
              <a:t>extension</a:t>
            </a:r>
            <a:r>
              <a:rPr lang="en"/>
              <a:t>. </a:t>
            </a:r>
            <a:endParaRPr/>
          </a:p>
          <a:p>
            <a:pPr indent="-342900" lvl="0" marL="457200" rtl="0" algn="just">
              <a:spcBef>
                <a:spcPts val="0"/>
              </a:spcBef>
              <a:spcAft>
                <a:spcPts val="0"/>
              </a:spcAft>
              <a:buSzPts val="1800"/>
              <a:buChar char="-"/>
            </a:pPr>
            <a:r>
              <a:rPr lang="en"/>
              <a:t>TubeTracker supports 7 file formats. </a:t>
            </a:r>
            <a:endParaRPr/>
          </a:p>
          <a:p>
            <a:pPr indent="-317500" lvl="1" marL="914400" rtl="0" algn="just">
              <a:spcBef>
                <a:spcPts val="0"/>
              </a:spcBef>
              <a:spcAft>
                <a:spcPts val="0"/>
              </a:spcAft>
              <a:buSzPts val="1400"/>
              <a:buChar char="-"/>
            </a:pPr>
            <a:r>
              <a:rPr lang="en"/>
              <a:t>2 movie formats: “</a:t>
            </a:r>
            <a:r>
              <a:rPr b="1" lang="en"/>
              <a:t>.avi</a:t>
            </a:r>
            <a:r>
              <a:rPr lang="en"/>
              <a:t>”, “</a:t>
            </a:r>
            <a:r>
              <a:rPr b="1" lang="en"/>
              <a:t>.mp4</a:t>
            </a:r>
            <a:r>
              <a:rPr lang="en"/>
              <a:t>”</a:t>
            </a:r>
            <a:endParaRPr/>
          </a:p>
          <a:p>
            <a:pPr indent="-317500" lvl="2" marL="1371600" rtl="0" algn="just">
              <a:spcBef>
                <a:spcPts val="0"/>
              </a:spcBef>
              <a:spcAft>
                <a:spcPts val="0"/>
              </a:spcAft>
              <a:buSzPts val="1400"/>
              <a:buChar char="-"/>
            </a:pPr>
            <a:r>
              <a:rPr lang="en"/>
              <a:t>If one of these is chosen, you will be expected to select a single movie file with the chosen format</a:t>
            </a:r>
            <a:endParaRPr/>
          </a:p>
          <a:p>
            <a:pPr indent="-317500" lvl="1" marL="914400" rtl="0" algn="just">
              <a:spcBef>
                <a:spcPts val="0"/>
              </a:spcBef>
              <a:spcAft>
                <a:spcPts val="0"/>
              </a:spcAft>
              <a:buSzPts val="1400"/>
              <a:buChar char="-"/>
            </a:pPr>
            <a:r>
              <a:rPr lang="en"/>
              <a:t>5 single image formats: </a:t>
            </a:r>
            <a:r>
              <a:rPr lang="en"/>
              <a:t>“</a:t>
            </a:r>
            <a:r>
              <a:rPr b="1" lang="en"/>
              <a:t>.png</a:t>
            </a:r>
            <a:r>
              <a:rPr lang="en"/>
              <a:t>”, “</a:t>
            </a:r>
            <a:r>
              <a:rPr b="1" lang="en"/>
              <a:t>.tiff</a:t>
            </a:r>
            <a:r>
              <a:rPr lang="en"/>
              <a:t>”, “</a:t>
            </a:r>
            <a:r>
              <a:rPr b="1" lang="en"/>
              <a:t>.tif</a:t>
            </a:r>
            <a:r>
              <a:rPr lang="en"/>
              <a:t>”, “</a:t>
            </a:r>
            <a:r>
              <a:rPr b="1" lang="en"/>
              <a:t>.jpeg</a:t>
            </a:r>
            <a:r>
              <a:rPr lang="en"/>
              <a:t>”, “</a:t>
            </a:r>
            <a:r>
              <a:rPr b="1" lang="en"/>
              <a:t>.jpg</a:t>
            </a:r>
            <a:r>
              <a:rPr lang="en"/>
              <a:t>”</a:t>
            </a:r>
            <a:endParaRPr/>
          </a:p>
          <a:p>
            <a:pPr indent="-317500" lvl="2" marL="1371600" rtl="0" algn="just">
              <a:spcBef>
                <a:spcPts val="0"/>
              </a:spcBef>
              <a:spcAft>
                <a:spcPts val="0"/>
              </a:spcAft>
              <a:buSzPts val="1400"/>
              <a:buChar char="-"/>
            </a:pPr>
            <a:r>
              <a:rPr lang="en"/>
              <a:t>If on of these is chosen, you will be expected to select a folder holding a series of images with the chosen format are stored. </a:t>
            </a:r>
            <a:endParaRPr/>
          </a:p>
          <a:p>
            <a:pPr indent="-317500" lvl="2" marL="1371600" rtl="0" algn="just">
              <a:spcBef>
                <a:spcPts val="0"/>
              </a:spcBef>
              <a:spcAft>
                <a:spcPts val="0"/>
              </a:spcAft>
              <a:buSzPts val="1400"/>
              <a:buChar char="-"/>
            </a:pPr>
            <a:r>
              <a:rPr b="1" lang="en"/>
              <a:t>NB: the temporal arrangement of these single images is done based on the alphanumeric order of filenames in the chosen folder (a to z; first to last). </a:t>
            </a:r>
            <a:endParaRPr b="1"/>
          </a:p>
          <a:p>
            <a:pPr indent="-342900" lvl="0" marL="457200" rtl="0" algn="just">
              <a:spcBef>
                <a:spcPts val="0"/>
              </a:spcBef>
              <a:spcAft>
                <a:spcPts val="0"/>
              </a:spcAft>
              <a:buSzPts val="1800"/>
              <a:buChar char="-"/>
            </a:pPr>
            <a:r>
              <a:rPr lang="en"/>
              <a:t>Once the file format is selected, click on “data directory” to select a movie or folder</a:t>
            </a:r>
            <a:endParaRPr/>
          </a:p>
          <a:p>
            <a:pPr indent="-342900" lvl="0" marL="457200" rtl="0" algn="just">
              <a:spcBef>
                <a:spcPts val="0"/>
              </a:spcBef>
              <a:spcAft>
                <a:spcPts val="0"/>
              </a:spcAft>
              <a:buSzPts val="1800"/>
              <a:buChar char="-"/>
            </a:pPr>
            <a:r>
              <a:rPr lang="en"/>
              <a:t>When loaded, the movie frames will be displayed automatically</a:t>
            </a:r>
            <a:endParaRPr/>
          </a:p>
        </p:txBody>
      </p:sp>
      <p:pic>
        <p:nvPicPr>
          <p:cNvPr id="130" name="Google Shape;130;p23"/>
          <p:cNvPicPr preferRelativeResize="0"/>
          <p:nvPr/>
        </p:nvPicPr>
        <p:blipFill>
          <a:blip r:embed="rId3">
            <a:alphaModFix/>
          </a:blip>
          <a:stretch>
            <a:fillRect/>
          </a:stretch>
        </p:blipFill>
        <p:spPr>
          <a:xfrm>
            <a:off x="311700" y="1840975"/>
            <a:ext cx="2090796" cy="1969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SzPts val="990"/>
              <a:buNone/>
            </a:pPr>
            <a:r>
              <a:rPr lang="en" sz="2460">
                <a:highlight>
                  <a:srgbClr val="FFFFFF"/>
                </a:highlight>
              </a:rPr>
              <a:t>TubeTracker </a:t>
            </a:r>
            <a:r>
              <a:rPr lang="en" sz="2460">
                <a:highlight>
                  <a:srgbClr val="FFFFFF"/>
                </a:highlight>
              </a:rPr>
              <a:t>Screen Controls</a:t>
            </a:r>
            <a:endParaRPr sz="1020"/>
          </a:p>
        </p:txBody>
      </p:sp>
      <p:grpSp>
        <p:nvGrpSpPr>
          <p:cNvPr id="136" name="Google Shape;136;p24"/>
          <p:cNvGrpSpPr/>
          <p:nvPr/>
        </p:nvGrpSpPr>
        <p:grpSpPr>
          <a:xfrm>
            <a:off x="32100" y="572700"/>
            <a:ext cx="3128100" cy="4194525"/>
            <a:chOff x="108300" y="572700"/>
            <a:chExt cx="3128100" cy="4194525"/>
          </a:xfrm>
        </p:grpSpPr>
        <p:pic>
          <p:nvPicPr>
            <p:cNvPr id="137" name="Google Shape;137;p24"/>
            <p:cNvPicPr preferRelativeResize="0"/>
            <p:nvPr/>
          </p:nvPicPr>
          <p:blipFill rotWithShape="1">
            <a:blip r:embed="rId3">
              <a:alphaModFix/>
            </a:blip>
            <a:srcRect b="0" l="3048" r="69924" t="0"/>
            <a:stretch/>
          </p:blipFill>
          <p:spPr>
            <a:xfrm>
              <a:off x="238175" y="1569925"/>
              <a:ext cx="2857501" cy="313116"/>
            </a:xfrm>
            <a:prstGeom prst="rect">
              <a:avLst/>
            </a:prstGeom>
            <a:noFill/>
            <a:ln>
              <a:noFill/>
            </a:ln>
          </p:spPr>
        </p:pic>
        <p:pic>
          <p:nvPicPr>
            <p:cNvPr id="138" name="Google Shape;138;p24"/>
            <p:cNvPicPr preferRelativeResize="0"/>
            <p:nvPr/>
          </p:nvPicPr>
          <p:blipFill rotWithShape="1">
            <a:blip r:embed="rId3">
              <a:alphaModFix/>
            </a:blip>
            <a:srcRect b="0" l="30075" r="45540" t="0"/>
            <a:stretch/>
          </p:blipFill>
          <p:spPr>
            <a:xfrm>
              <a:off x="240604" y="4454109"/>
              <a:ext cx="2578105" cy="313116"/>
            </a:xfrm>
            <a:prstGeom prst="rect">
              <a:avLst/>
            </a:prstGeom>
            <a:noFill/>
            <a:ln>
              <a:noFill/>
            </a:ln>
          </p:spPr>
        </p:pic>
        <p:pic>
          <p:nvPicPr>
            <p:cNvPr id="139" name="Google Shape;139;p24"/>
            <p:cNvPicPr preferRelativeResize="0"/>
            <p:nvPr/>
          </p:nvPicPr>
          <p:blipFill>
            <a:blip r:embed="rId4">
              <a:alphaModFix/>
            </a:blip>
            <a:stretch>
              <a:fillRect/>
            </a:stretch>
          </p:blipFill>
          <p:spPr>
            <a:xfrm>
              <a:off x="739075" y="2028475"/>
              <a:ext cx="1581150" cy="1276350"/>
            </a:xfrm>
            <a:prstGeom prst="rect">
              <a:avLst/>
            </a:prstGeom>
            <a:noFill/>
            <a:ln>
              <a:noFill/>
            </a:ln>
          </p:spPr>
        </p:pic>
        <p:sp>
          <p:nvSpPr>
            <p:cNvPr id="140" name="Google Shape;140;p24"/>
            <p:cNvSpPr txBox="1"/>
            <p:nvPr/>
          </p:nvSpPr>
          <p:spPr>
            <a:xfrm>
              <a:off x="365350" y="572700"/>
              <a:ext cx="265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Navigating the time-lapse</a:t>
              </a:r>
              <a:endParaRPr b="1" sz="1600">
                <a:solidFill>
                  <a:schemeClr val="dk2"/>
                </a:solidFill>
              </a:endParaRPr>
            </a:p>
          </p:txBody>
        </p:sp>
        <p:sp>
          <p:nvSpPr>
            <p:cNvPr id="141" name="Google Shape;141;p24"/>
            <p:cNvSpPr txBox="1"/>
            <p:nvPr/>
          </p:nvSpPr>
          <p:spPr>
            <a:xfrm>
              <a:off x="108300" y="1000825"/>
              <a:ext cx="3128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rPr>
                <a:t>Move 1 or 5 frame(s) backward (</a:t>
              </a:r>
              <a:r>
                <a:rPr b="1" lang="en" sz="1300">
                  <a:solidFill>
                    <a:schemeClr val="dk1"/>
                  </a:solidFill>
                </a:rPr>
                <a:t>&lt;-, &lt;--</a:t>
              </a:r>
              <a:r>
                <a:rPr lang="en" sz="1300">
                  <a:solidFill>
                    <a:schemeClr val="dk1"/>
                  </a:solidFill>
                </a:rPr>
                <a:t>) or forward (</a:t>
              </a:r>
              <a:r>
                <a:rPr b="1" lang="en" sz="1300">
                  <a:solidFill>
                    <a:schemeClr val="dk1"/>
                  </a:solidFill>
                </a:rPr>
                <a:t>-&gt;, --&gt;</a:t>
              </a:r>
              <a:r>
                <a:rPr lang="en" sz="1300">
                  <a:solidFill>
                    <a:schemeClr val="dk1"/>
                  </a:solidFill>
                </a:rPr>
                <a:t>) respectively.</a:t>
              </a:r>
              <a:endParaRPr sz="1300">
                <a:solidFill>
                  <a:schemeClr val="dk1"/>
                </a:solidFill>
              </a:endParaRPr>
            </a:p>
          </p:txBody>
        </p:sp>
        <p:sp>
          <p:nvSpPr>
            <p:cNvPr id="142" name="Google Shape;142;p24"/>
            <p:cNvSpPr txBox="1"/>
            <p:nvPr/>
          </p:nvSpPr>
          <p:spPr>
            <a:xfrm>
              <a:off x="164400" y="3228625"/>
              <a:ext cx="2778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Keyboard shortcuts:</a:t>
              </a:r>
              <a:endParaRPr b="1" sz="1200">
                <a:solidFill>
                  <a:schemeClr val="dk1"/>
                </a:solidFill>
              </a:endParaRPr>
            </a:p>
            <a:p>
              <a:pPr indent="0" lvl="0" marL="0" rtl="0" algn="ctr">
                <a:spcBef>
                  <a:spcPts val="0"/>
                </a:spcBef>
                <a:spcAft>
                  <a:spcPts val="0"/>
                </a:spcAft>
                <a:buNone/>
              </a:pPr>
              <a:r>
                <a:rPr lang="en" sz="1200">
                  <a:solidFill>
                    <a:schemeClr val="dk1"/>
                  </a:solidFill>
                </a:rPr>
                <a:t>If unresponsive, move the </a:t>
              </a:r>
              <a:r>
                <a:rPr lang="en" sz="1200">
                  <a:solidFill>
                    <a:schemeClr val="dk1"/>
                  </a:solidFill>
                </a:rPr>
                <a:t>cursor</a:t>
              </a:r>
              <a:r>
                <a:rPr lang="en" sz="1200">
                  <a:solidFill>
                    <a:schemeClr val="dk1"/>
                  </a:solidFill>
                </a:rPr>
                <a:t> </a:t>
              </a:r>
              <a:r>
                <a:rPr lang="en" sz="1200">
                  <a:solidFill>
                    <a:schemeClr val="dk1"/>
                  </a:solidFill>
                </a:rPr>
                <a:t>on</a:t>
              </a:r>
              <a:r>
                <a:rPr lang="en" sz="1200">
                  <a:solidFill>
                    <a:schemeClr val="dk1"/>
                  </a:solidFill>
                </a:rPr>
                <a:t> the screen display.</a:t>
              </a:r>
              <a:endParaRPr sz="1200">
                <a:solidFill>
                  <a:schemeClr val="dk1"/>
                </a:solidFill>
              </a:endParaRPr>
            </a:p>
          </p:txBody>
        </p:sp>
        <p:cxnSp>
          <p:nvCxnSpPr>
            <p:cNvPr id="143" name="Google Shape;143;p24"/>
            <p:cNvCxnSpPr/>
            <p:nvPr/>
          </p:nvCxnSpPr>
          <p:spPr>
            <a:xfrm flipH="1" rot="10800000">
              <a:off x="1591175" y="1763874"/>
              <a:ext cx="1017600" cy="656700"/>
            </a:xfrm>
            <a:prstGeom prst="straightConnector1">
              <a:avLst/>
            </a:prstGeom>
            <a:noFill/>
            <a:ln cap="flat" cmpd="sng" w="28575">
              <a:solidFill>
                <a:srgbClr val="FF0000"/>
              </a:solidFill>
              <a:prstDash val="solid"/>
              <a:round/>
              <a:headEnd len="med" w="med" type="none"/>
              <a:tailEnd len="med" w="med" type="none"/>
            </a:ln>
          </p:spPr>
        </p:cxnSp>
        <p:cxnSp>
          <p:nvCxnSpPr>
            <p:cNvPr id="144" name="Google Shape;144;p24"/>
            <p:cNvCxnSpPr/>
            <p:nvPr/>
          </p:nvCxnSpPr>
          <p:spPr>
            <a:xfrm flipH="1" rot="10800000">
              <a:off x="1980825" y="1773708"/>
              <a:ext cx="32400" cy="1100700"/>
            </a:xfrm>
            <a:prstGeom prst="straightConnector1">
              <a:avLst/>
            </a:prstGeom>
            <a:noFill/>
            <a:ln cap="flat" cmpd="sng" w="28575">
              <a:solidFill>
                <a:srgbClr val="FF0000"/>
              </a:solidFill>
              <a:prstDash val="solid"/>
              <a:round/>
              <a:headEnd len="med" w="med" type="none"/>
              <a:tailEnd len="med" w="med" type="none"/>
            </a:ln>
          </p:spPr>
        </p:cxnSp>
        <p:cxnSp>
          <p:nvCxnSpPr>
            <p:cNvPr id="145" name="Google Shape;145;p24"/>
            <p:cNvCxnSpPr/>
            <p:nvPr/>
          </p:nvCxnSpPr>
          <p:spPr>
            <a:xfrm flipH="1" rot="10800000">
              <a:off x="1040025" y="1755648"/>
              <a:ext cx="258900" cy="1156500"/>
            </a:xfrm>
            <a:prstGeom prst="straightConnector1">
              <a:avLst/>
            </a:prstGeom>
            <a:noFill/>
            <a:ln cap="flat" cmpd="sng" w="28575">
              <a:solidFill>
                <a:srgbClr val="FF0000"/>
              </a:solidFill>
              <a:prstDash val="solid"/>
              <a:round/>
              <a:headEnd len="med" w="med" type="none"/>
              <a:tailEnd len="med" w="med" type="none"/>
            </a:ln>
          </p:spPr>
        </p:cxnSp>
        <p:cxnSp>
          <p:nvCxnSpPr>
            <p:cNvPr id="146" name="Google Shape;146;p24"/>
            <p:cNvCxnSpPr/>
            <p:nvPr/>
          </p:nvCxnSpPr>
          <p:spPr>
            <a:xfrm rot="10800000">
              <a:off x="649475" y="1764749"/>
              <a:ext cx="811800" cy="1155900"/>
            </a:xfrm>
            <a:prstGeom prst="straightConnector1">
              <a:avLst/>
            </a:prstGeom>
            <a:noFill/>
            <a:ln cap="flat" cmpd="sng" w="28575">
              <a:solidFill>
                <a:srgbClr val="FF0000"/>
              </a:solidFill>
              <a:prstDash val="solid"/>
              <a:round/>
              <a:headEnd len="med" w="med" type="none"/>
              <a:tailEnd len="med" w="med" type="none"/>
            </a:ln>
          </p:spPr>
        </p:cxnSp>
        <p:sp>
          <p:nvSpPr>
            <p:cNvPr id="147" name="Google Shape;147;p24"/>
            <p:cNvSpPr txBox="1"/>
            <p:nvPr/>
          </p:nvSpPr>
          <p:spPr>
            <a:xfrm>
              <a:off x="240600" y="4069200"/>
              <a:ext cx="2578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rPr>
                <a:t>Displaying a s</a:t>
              </a:r>
              <a:r>
                <a:rPr lang="en" sz="1300">
                  <a:solidFill>
                    <a:schemeClr val="dk1"/>
                  </a:solidFill>
                </a:rPr>
                <a:t>pecific</a:t>
              </a:r>
              <a:r>
                <a:rPr lang="en" sz="1300">
                  <a:solidFill>
                    <a:schemeClr val="dk1"/>
                  </a:solidFill>
                </a:rPr>
                <a:t> frame</a:t>
              </a:r>
              <a:endParaRPr sz="1300">
                <a:solidFill>
                  <a:schemeClr val="dk1"/>
                </a:solidFill>
              </a:endParaRPr>
            </a:p>
          </p:txBody>
        </p:sp>
      </p:grpSp>
      <p:grpSp>
        <p:nvGrpSpPr>
          <p:cNvPr id="148" name="Google Shape;148;p24"/>
          <p:cNvGrpSpPr/>
          <p:nvPr/>
        </p:nvGrpSpPr>
        <p:grpSpPr>
          <a:xfrm>
            <a:off x="3253050" y="584550"/>
            <a:ext cx="5890950" cy="4340292"/>
            <a:chOff x="3253050" y="584550"/>
            <a:chExt cx="5890950" cy="4340292"/>
          </a:xfrm>
        </p:grpSpPr>
        <p:pic>
          <p:nvPicPr>
            <p:cNvPr id="149" name="Google Shape;149;p24"/>
            <p:cNvPicPr preferRelativeResize="0"/>
            <p:nvPr/>
          </p:nvPicPr>
          <p:blipFill>
            <a:blip r:embed="rId5">
              <a:alphaModFix/>
            </a:blip>
            <a:stretch>
              <a:fillRect/>
            </a:stretch>
          </p:blipFill>
          <p:spPr>
            <a:xfrm>
              <a:off x="3253050" y="970425"/>
              <a:ext cx="4384351" cy="3360011"/>
            </a:xfrm>
            <a:prstGeom prst="rect">
              <a:avLst/>
            </a:prstGeom>
            <a:noFill/>
            <a:ln>
              <a:noFill/>
            </a:ln>
          </p:spPr>
        </p:pic>
        <p:pic>
          <p:nvPicPr>
            <p:cNvPr id="150" name="Google Shape;150;p24"/>
            <p:cNvPicPr preferRelativeResize="0"/>
            <p:nvPr/>
          </p:nvPicPr>
          <p:blipFill rotWithShape="1">
            <a:blip r:embed="rId3">
              <a:alphaModFix/>
            </a:blip>
            <a:srcRect b="0" l="54460" r="0" t="0"/>
            <a:stretch/>
          </p:blipFill>
          <p:spPr>
            <a:xfrm>
              <a:off x="3735682" y="4683642"/>
              <a:ext cx="3708979" cy="241200"/>
            </a:xfrm>
            <a:prstGeom prst="rect">
              <a:avLst/>
            </a:prstGeom>
            <a:noFill/>
            <a:ln>
              <a:noFill/>
            </a:ln>
          </p:spPr>
        </p:pic>
        <p:cxnSp>
          <p:nvCxnSpPr>
            <p:cNvPr id="151" name="Google Shape;151;p24"/>
            <p:cNvCxnSpPr/>
            <p:nvPr/>
          </p:nvCxnSpPr>
          <p:spPr>
            <a:xfrm rot="10800000">
              <a:off x="3310648" y="4327881"/>
              <a:ext cx="1137192" cy="368191"/>
            </a:xfrm>
            <a:prstGeom prst="straightConnector1">
              <a:avLst/>
            </a:prstGeom>
            <a:noFill/>
            <a:ln cap="flat" cmpd="sng" w="19050">
              <a:solidFill>
                <a:schemeClr val="dk2"/>
              </a:solidFill>
              <a:prstDash val="dash"/>
              <a:round/>
              <a:headEnd len="med" w="med" type="none"/>
              <a:tailEnd len="med" w="med" type="none"/>
            </a:ln>
          </p:spPr>
        </p:cxnSp>
        <p:cxnSp>
          <p:nvCxnSpPr>
            <p:cNvPr id="152" name="Google Shape;152;p24"/>
            <p:cNvCxnSpPr/>
            <p:nvPr/>
          </p:nvCxnSpPr>
          <p:spPr>
            <a:xfrm rot="10800000">
              <a:off x="4071770" y="4333440"/>
              <a:ext cx="859666" cy="357135"/>
            </a:xfrm>
            <a:prstGeom prst="straightConnector1">
              <a:avLst/>
            </a:prstGeom>
            <a:noFill/>
            <a:ln cap="flat" cmpd="sng" w="19050">
              <a:solidFill>
                <a:schemeClr val="dk2"/>
              </a:solidFill>
              <a:prstDash val="dash"/>
              <a:round/>
              <a:headEnd len="med" w="med" type="none"/>
              <a:tailEnd len="med" w="med" type="none"/>
            </a:ln>
          </p:spPr>
        </p:cxnSp>
        <p:cxnSp>
          <p:nvCxnSpPr>
            <p:cNvPr id="153" name="Google Shape;153;p24"/>
            <p:cNvCxnSpPr/>
            <p:nvPr/>
          </p:nvCxnSpPr>
          <p:spPr>
            <a:xfrm rot="10800000">
              <a:off x="4904656" y="4327995"/>
              <a:ext cx="685522" cy="360452"/>
            </a:xfrm>
            <a:prstGeom prst="straightConnector1">
              <a:avLst/>
            </a:prstGeom>
            <a:noFill/>
            <a:ln cap="flat" cmpd="sng" w="19050">
              <a:solidFill>
                <a:schemeClr val="dk2"/>
              </a:solidFill>
              <a:prstDash val="dash"/>
              <a:round/>
              <a:headEnd len="med" w="med" type="none"/>
              <a:tailEnd len="med" w="med" type="none"/>
            </a:ln>
          </p:spPr>
        </p:cxnSp>
        <p:cxnSp>
          <p:nvCxnSpPr>
            <p:cNvPr id="154" name="Google Shape;154;p24"/>
            <p:cNvCxnSpPr/>
            <p:nvPr/>
          </p:nvCxnSpPr>
          <p:spPr>
            <a:xfrm rot="10800000">
              <a:off x="5825602" y="4316871"/>
              <a:ext cx="218700" cy="378000"/>
            </a:xfrm>
            <a:prstGeom prst="straightConnector1">
              <a:avLst/>
            </a:prstGeom>
            <a:noFill/>
            <a:ln cap="flat" cmpd="sng" w="19050">
              <a:solidFill>
                <a:schemeClr val="dk2"/>
              </a:solidFill>
              <a:prstDash val="dash"/>
              <a:round/>
              <a:headEnd len="med" w="med" type="none"/>
              <a:tailEnd len="med" w="med" type="none"/>
            </a:ln>
          </p:spPr>
        </p:cxnSp>
        <p:cxnSp>
          <p:nvCxnSpPr>
            <p:cNvPr id="155" name="Google Shape;155;p24"/>
            <p:cNvCxnSpPr/>
            <p:nvPr/>
          </p:nvCxnSpPr>
          <p:spPr>
            <a:xfrm flipH="1" rot="10800000">
              <a:off x="6585209" y="4324434"/>
              <a:ext cx="75600" cy="367200"/>
            </a:xfrm>
            <a:prstGeom prst="straightConnector1">
              <a:avLst/>
            </a:prstGeom>
            <a:noFill/>
            <a:ln cap="flat" cmpd="sng" w="19050">
              <a:solidFill>
                <a:schemeClr val="dk2"/>
              </a:solidFill>
              <a:prstDash val="dash"/>
              <a:round/>
              <a:headEnd len="med" w="med" type="none"/>
              <a:tailEnd len="med" w="med" type="none"/>
            </a:ln>
          </p:spPr>
        </p:cxnSp>
        <p:cxnSp>
          <p:nvCxnSpPr>
            <p:cNvPr id="156" name="Google Shape;156;p24"/>
            <p:cNvCxnSpPr/>
            <p:nvPr/>
          </p:nvCxnSpPr>
          <p:spPr>
            <a:xfrm flipH="1" rot="10800000">
              <a:off x="7291599" y="4324092"/>
              <a:ext cx="306826" cy="358793"/>
            </a:xfrm>
            <a:prstGeom prst="straightConnector1">
              <a:avLst/>
            </a:prstGeom>
            <a:noFill/>
            <a:ln cap="flat" cmpd="sng" w="19050">
              <a:solidFill>
                <a:schemeClr val="dk2"/>
              </a:solidFill>
              <a:prstDash val="dash"/>
              <a:round/>
              <a:headEnd len="med" w="med" type="none"/>
              <a:tailEnd len="med" w="med" type="none"/>
            </a:ln>
          </p:spPr>
        </p:cxnSp>
        <p:sp>
          <p:nvSpPr>
            <p:cNvPr id="157" name="Google Shape;157;p24"/>
            <p:cNvSpPr txBox="1"/>
            <p:nvPr/>
          </p:nvSpPr>
          <p:spPr>
            <a:xfrm>
              <a:off x="3634050" y="584550"/>
              <a:ext cx="362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Displaying various image/data info</a:t>
              </a:r>
              <a:endParaRPr b="1" sz="1600">
                <a:solidFill>
                  <a:schemeClr val="dk2"/>
                </a:solidFill>
              </a:endParaRPr>
            </a:p>
          </p:txBody>
        </p:sp>
        <p:sp>
          <p:nvSpPr>
            <p:cNvPr id="158" name="Google Shape;158;p24"/>
            <p:cNvSpPr txBox="1"/>
            <p:nvPr/>
          </p:nvSpPr>
          <p:spPr>
            <a:xfrm>
              <a:off x="7556700" y="2598725"/>
              <a:ext cx="15873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grain status:</a:t>
              </a:r>
              <a:endParaRPr sz="1200">
                <a:solidFill>
                  <a:schemeClr val="dk1"/>
                </a:solidFill>
              </a:endParaRPr>
            </a:p>
            <a:p>
              <a:pPr indent="0" lvl="0" marL="0" rtl="0" algn="ctr">
                <a:spcBef>
                  <a:spcPts val="0"/>
                </a:spcBef>
                <a:spcAft>
                  <a:spcPts val="0"/>
                </a:spcAft>
                <a:buNone/>
              </a:pPr>
              <a:r>
                <a:rPr b="1" lang="en" sz="1200">
                  <a:solidFill>
                    <a:srgbClr val="FF0000"/>
                  </a:solidFill>
                </a:rPr>
                <a:t>Detected /</a:t>
              </a:r>
              <a:endParaRPr b="1" sz="1200">
                <a:solidFill>
                  <a:srgbClr val="FF0000"/>
                </a:solidFill>
              </a:endParaRPr>
            </a:p>
            <a:p>
              <a:pPr indent="0" lvl="0" marL="0" rtl="0" algn="ctr">
                <a:spcBef>
                  <a:spcPts val="0"/>
                </a:spcBef>
                <a:spcAft>
                  <a:spcPts val="0"/>
                </a:spcAft>
                <a:buNone/>
              </a:pPr>
              <a:r>
                <a:rPr b="1" lang="en" sz="1200">
                  <a:solidFill>
                    <a:srgbClr val="FF0000"/>
                  </a:solidFill>
                </a:rPr>
                <a:t>Ungerminated</a:t>
              </a:r>
              <a:endParaRPr b="1" sz="1200">
                <a:solidFill>
                  <a:srgbClr val="FF0000"/>
                </a:solidFill>
              </a:endParaRPr>
            </a:p>
            <a:p>
              <a:pPr indent="0" lvl="0" marL="0" rtl="0" algn="ctr">
                <a:spcBef>
                  <a:spcPts val="0"/>
                </a:spcBef>
                <a:spcAft>
                  <a:spcPts val="0"/>
                </a:spcAft>
                <a:buNone/>
              </a:pPr>
              <a:r>
                <a:rPr b="1" lang="en" sz="1200">
                  <a:solidFill>
                    <a:srgbClr val="0000FF"/>
                  </a:solidFill>
                </a:rPr>
                <a:t>Grain burst</a:t>
              </a:r>
              <a:endParaRPr b="1" sz="1200">
                <a:solidFill>
                  <a:srgbClr val="0000FF"/>
                </a:solidFill>
              </a:endParaRPr>
            </a:p>
            <a:p>
              <a:pPr indent="0" lvl="0" marL="0" rtl="0" algn="ctr">
                <a:spcBef>
                  <a:spcPts val="0"/>
                </a:spcBef>
                <a:spcAft>
                  <a:spcPts val="0"/>
                </a:spcAft>
                <a:buNone/>
              </a:pPr>
              <a:r>
                <a:rPr b="1" lang="en" sz="1200">
                  <a:solidFill>
                    <a:srgbClr val="00FFFF"/>
                  </a:solidFill>
                </a:rPr>
                <a:t>Pollen Tube burst</a:t>
              </a:r>
              <a:endParaRPr b="1" sz="1200">
                <a:solidFill>
                  <a:srgbClr val="00FFFF"/>
                </a:solidFill>
              </a:endParaRPr>
            </a:p>
            <a:p>
              <a:pPr indent="0" lvl="0" marL="0" rtl="0" algn="ctr">
                <a:spcBef>
                  <a:spcPts val="0"/>
                </a:spcBef>
                <a:spcAft>
                  <a:spcPts val="0"/>
                </a:spcAft>
                <a:buNone/>
              </a:pPr>
              <a:r>
                <a:rPr b="1" lang="en" sz="1200">
                  <a:solidFill>
                    <a:srgbClr val="00FF00"/>
                  </a:solidFill>
                </a:rPr>
                <a:t>Germinated</a:t>
              </a:r>
              <a:endParaRPr b="1" sz="1200">
                <a:solidFill>
                  <a:srgbClr val="00FF00"/>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5"/>
          <p:cNvPicPr preferRelativeResize="0"/>
          <p:nvPr/>
        </p:nvPicPr>
        <p:blipFill>
          <a:blip r:embed="rId3">
            <a:alphaModFix/>
          </a:blip>
          <a:stretch>
            <a:fillRect/>
          </a:stretch>
        </p:blipFill>
        <p:spPr>
          <a:xfrm>
            <a:off x="261725" y="1817550"/>
            <a:ext cx="2660250" cy="1508400"/>
          </a:xfrm>
          <a:prstGeom prst="rect">
            <a:avLst/>
          </a:prstGeom>
          <a:noFill/>
          <a:ln>
            <a:noFill/>
          </a:ln>
        </p:spPr>
      </p:pic>
      <p:sp>
        <p:nvSpPr>
          <p:cNvPr id="164" name="Google Shape;164;p25"/>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Movie </a:t>
            </a:r>
            <a:r>
              <a:rPr lang="en"/>
              <a:t>segmentation</a:t>
            </a:r>
            <a:endParaRPr/>
          </a:p>
        </p:txBody>
      </p:sp>
      <p:sp>
        <p:nvSpPr>
          <p:cNvPr id="165" name="Google Shape;165;p25"/>
          <p:cNvSpPr txBox="1"/>
          <p:nvPr>
            <p:ph idx="1" type="body"/>
          </p:nvPr>
        </p:nvSpPr>
        <p:spPr>
          <a:xfrm>
            <a:off x="2934750" y="622875"/>
            <a:ext cx="6126300" cy="4246500"/>
          </a:xfrm>
          <a:prstGeom prst="rect">
            <a:avLst/>
          </a:prstGeom>
        </p:spPr>
        <p:txBody>
          <a:bodyPr anchorCtr="0" anchor="t" bIns="91425" lIns="91425" spcFirstLastPara="1" rIns="91425" wrap="square" tIns="91425">
            <a:normAutofit fontScale="85000" lnSpcReduction="20000"/>
          </a:bodyPr>
          <a:lstStyle/>
          <a:p>
            <a:pPr indent="-325755" lvl="0" marL="457200" rtl="0" algn="just">
              <a:spcBef>
                <a:spcPts val="0"/>
              </a:spcBef>
              <a:spcAft>
                <a:spcPts val="0"/>
              </a:spcAft>
              <a:buSzPct val="100000"/>
              <a:buChar char="-"/>
            </a:pPr>
            <a:r>
              <a:rPr lang="en"/>
              <a:t>A main issue with video analysis is the difference in the camera used to collect images. For machine learning applications for example, the algorithms often underperform when the collection camera is changed. To avoid these camera issues and make the tool readily useable, TubeTracker first differentiates </a:t>
            </a:r>
            <a:r>
              <a:rPr lang="en"/>
              <a:t>foreground</a:t>
            </a:r>
            <a:r>
              <a:rPr lang="en"/>
              <a:t> from background (segmentation) to produce black and white images for which particle edges are </a:t>
            </a:r>
            <a:r>
              <a:rPr lang="en"/>
              <a:t>highlighted</a:t>
            </a:r>
            <a:r>
              <a:rPr lang="en"/>
              <a:t> based on local contrast differences. </a:t>
            </a:r>
            <a:endParaRPr/>
          </a:p>
          <a:p>
            <a:pPr indent="-325755" lvl="0" marL="457200" rtl="0" algn="just">
              <a:spcBef>
                <a:spcPts val="0"/>
              </a:spcBef>
              <a:spcAft>
                <a:spcPts val="0"/>
              </a:spcAft>
              <a:buSzPct val="100000"/>
              <a:buChar char="-"/>
            </a:pPr>
            <a:r>
              <a:rPr lang="en"/>
              <a:t>The </a:t>
            </a:r>
            <a:r>
              <a:rPr lang="en"/>
              <a:t>black and white images (which no longer depend on camera specs) are then used for downstream applications. </a:t>
            </a:r>
            <a:endParaRPr/>
          </a:p>
          <a:p>
            <a:pPr indent="-325755" lvl="0" marL="457200" rtl="0" algn="just">
              <a:spcBef>
                <a:spcPts val="0"/>
              </a:spcBef>
              <a:spcAft>
                <a:spcPts val="0"/>
              </a:spcAft>
              <a:buSzPct val="100000"/>
              <a:buChar char="-"/>
            </a:pPr>
            <a:r>
              <a:rPr lang="en"/>
              <a:t>TubeTracker does most of the segmentation without user input. However, with high sensitivity to contrast changes, some low intensity noise can still be present and some pollen may not be detected. </a:t>
            </a:r>
            <a:endParaRPr/>
          </a:p>
          <a:p>
            <a:pPr indent="-325755" lvl="0" marL="457200" rtl="0" algn="just">
              <a:spcBef>
                <a:spcPts val="0"/>
              </a:spcBef>
              <a:spcAft>
                <a:spcPts val="0"/>
              </a:spcAft>
              <a:buSzPct val="100000"/>
              <a:buChar char="-"/>
            </a:pPr>
            <a:r>
              <a:rPr lang="en"/>
              <a:t>To resolve these issues, it is necessary to adjust the intensity to use for background subtraction and the blur radius that will be used to make particles and edges more uniform. </a:t>
            </a:r>
            <a:endParaRPr/>
          </a:p>
          <a:p>
            <a:pPr indent="-325755" lvl="0" marL="457200" rtl="0" algn="just">
              <a:spcBef>
                <a:spcPts val="0"/>
              </a:spcBef>
              <a:spcAft>
                <a:spcPts val="0"/>
              </a:spcAft>
              <a:buSzPct val="100000"/>
              <a:buChar char="-"/>
            </a:pPr>
            <a:r>
              <a:rPr lang="en"/>
              <a:t>See next slides for examples</a:t>
            </a:r>
            <a:endParaRPr/>
          </a:p>
        </p:txBody>
      </p:sp>
      <p:sp>
        <p:nvSpPr>
          <p:cNvPr id="166" name="Google Shape;166;p25"/>
          <p:cNvSpPr txBox="1"/>
          <p:nvPr/>
        </p:nvSpPr>
        <p:spPr>
          <a:xfrm>
            <a:off x="675125" y="386450"/>
            <a:ext cx="1851600" cy="648000"/>
          </a:xfrm>
          <a:prstGeom prst="rect">
            <a:avLst/>
          </a:prstGeom>
          <a:noFill/>
          <a:ln cap="flat" cmpd="sng" w="1905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n">
                <a:solidFill>
                  <a:schemeClr val="dk1"/>
                </a:solidFill>
              </a:rPr>
              <a:t>intensity used to remove background</a:t>
            </a:r>
            <a:endParaRPr>
              <a:solidFill>
                <a:schemeClr val="dk1"/>
              </a:solidFill>
            </a:endParaRPr>
          </a:p>
        </p:txBody>
      </p:sp>
      <p:sp>
        <p:nvSpPr>
          <p:cNvPr id="167" name="Google Shape;167;p25"/>
          <p:cNvSpPr/>
          <p:nvPr/>
        </p:nvSpPr>
        <p:spPr>
          <a:xfrm>
            <a:off x="93975" y="1744625"/>
            <a:ext cx="3008400" cy="7086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5"/>
          <p:cNvSpPr/>
          <p:nvPr/>
        </p:nvSpPr>
        <p:spPr>
          <a:xfrm>
            <a:off x="93975" y="2571750"/>
            <a:ext cx="3008400" cy="2781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5"/>
          <p:cNvSpPr txBox="1"/>
          <p:nvPr/>
        </p:nvSpPr>
        <p:spPr>
          <a:xfrm>
            <a:off x="93975" y="1225900"/>
            <a:ext cx="2764500" cy="4002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n">
                <a:solidFill>
                  <a:schemeClr val="dk1"/>
                </a:solidFill>
              </a:rPr>
              <a:t>radius used to smooth particles</a:t>
            </a:r>
            <a:endParaRPr>
              <a:solidFill>
                <a:schemeClr val="dk1"/>
              </a:solidFill>
            </a:endParaRPr>
          </a:p>
        </p:txBody>
      </p:sp>
      <p:sp>
        <p:nvSpPr>
          <p:cNvPr id="170" name="Google Shape;170;p25"/>
          <p:cNvSpPr txBox="1"/>
          <p:nvPr/>
        </p:nvSpPr>
        <p:spPr>
          <a:xfrm>
            <a:off x="343725" y="3628675"/>
            <a:ext cx="2508900" cy="648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n">
                <a:solidFill>
                  <a:schemeClr val="dk1"/>
                </a:solidFill>
              </a:rPr>
              <a:t>Apply changes to </a:t>
            </a:r>
            <a:r>
              <a:rPr lang="en">
                <a:solidFill>
                  <a:schemeClr val="dk1"/>
                </a:solidFill>
                <a:highlight>
                  <a:srgbClr val="FFFF00"/>
                </a:highlight>
              </a:rPr>
              <a:t>Frame only</a:t>
            </a:r>
            <a:r>
              <a:rPr lang="en">
                <a:solidFill>
                  <a:schemeClr val="dk1"/>
                </a:solidFill>
              </a:rPr>
              <a:t> or to </a:t>
            </a:r>
            <a:r>
              <a:rPr lang="en">
                <a:solidFill>
                  <a:schemeClr val="dk1"/>
                </a:solidFill>
                <a:highlight>
                  <a:srgbClr val="FF00FF"/>
                </a:highlight>
              </a:rPr>
              <a:t>entire movie</a:t>
            </a:r>
            <a:endParaRPr>
              <a:solidFill>
                <a:schemeClr val="dk1"/>
              </a:solidFill>
              <a:highlight>
                <a:srgbClr val="FF00FF"/>
              </a:highlight>
            </a:endParaRPr>
          </a:p>
        </p:txBody>
      </p:sp>
      <p:sp>
        <p:nvSpPr>
          <p:cNvPr id="171" name="Google Shape;171;p25"/>
          <p:cNvSpPr/>
          <p:nvPr/>
        </p:nvSpPr>
        <p:spPr>
          <a:xfrm>
            <a:off x="1305800" y="2968375"/>
            <a:ext cx="733500" cy="3285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5"/>
          <p:cNvSpPr/>
          <p:nvPr/>
        </p:nvSpPr>
        <p:spPr>
          <a:xfrm>
            <a:off x="2120275" y="2968375"/>
            <a:ext cx="733500" cy="328500"/>
          </a:xfrm>
          <a:prstGeom prst="roundRect">
            <a:avLst>
              <a:gd fmla="val 16667" name="adj"/>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299525" y="50175"/>
            <a:ext cx="6597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Adjusting the</a:t>
            </a:r>
            <a:r>
              <a:rPr lang="en"/>
              <a:t> background cutoff</a:t>
            </a:r>
            <a:endParaRPr/>
          </a:p>
        </p:txBody>
      </p:sp>
      <p:pic>
        <p:nvPicPr>
          <p:cNvPr id="178" name="Google Shape;178;p26"/>
          <p:cNvPicPr preferRelativeResize="0"/>
          <p:nvPr/>
        </p:nvPicPr>
        <p:blipFill>
          <a:blip r:embed="rId3">
            <a:alphaModFix/>
          </a:blip>
          <a:stretch>
            <a:fillRect/>
          </a:stretch>
        </p:blipFill>
        <p:spPr>
          <a:xfrm>
            <a:off x="6896625" y="111933"/>
            <a:ext cx="2177400" cy="1648292"/>
          </a:xfrm>
          <a:prstGeom prst="rect">
            <a:avLst/>
          </a:prstGeom>
          <a:noFill/>
          <a:ln>
            <a:noFill/>
          </a:ln>
        </p:spPr>
      </p:pic>
      <p:sp>
        <p:nvSpPr>
          <p:cNvPr id="179" name="Google Shape;179;p26"/>
          <p:cNvSpPr txBox="1"/>
          <p:nvPr/>
        </p:nvSpPr>
        <p:spPr>
          <a:xfrm>
            <a:off x="7234725" y="1391525"/>
            <a:ext cx="1501200" cy="368700"/>
          </a:xfrm>
          <a:prstGeom prst="rect">
            <a:avLst/>
          </a:prstGeom>
          <a:noFill/>
          <a:ln>
            <a:noFill/>
          </a:ln>
        </p:spPr>
        <p:txBody>
          <a:bodyPr anchorCtr="0" anchor="t" bIns="91425" lIns="91425" spcFirstLastPara="1" rIns="91425" wrap="square" tIns="91425">
            <a:spAutoFit/>
          </a:bodyPr>
          <a:lstStyle/>
          <a:p>
            <a:pPr indent="0" lvl="0" marL="0" rtl="0" algn="just">
              <a:lnSpc>
                <a:spcPct val="105000"/>
              </a:lnSpc>
              <a:spcBef>
                <a:spcPts val="0"/>
              </a:spcBef>
              <a:spcAft>
                <a:spcPts val="1200"/>
              </a:spcAft>
              <a:buNone/>
            </a:pPr>
            <a:r>
              <a:rPr b="1" lang="en" sz="1195">
                <a:solidFill>
                  <a:schemeClr val="dk1"/>
                </a:solidFill>
              </a:rPr>
              <a:t>Input frame used</a:t>
            </a:r>
            <a:endParaRPr>
              <a:solidFill>
                <a:schemeClr val="dk1"/>
              </a:solidFill>
            </a:endParaRPr>
          </a:p>
        </p:txBody>
      </p:sp>
      <p:pic>
        <p:nvPicPr>
          <p:cNvPr id="180" name="Google Shape;180;p26"/>
          <p:cNvPicPr preferRelativeResize="0"/>
          <p:nvPr/>
        </p:nvPicPr>
        <p:blipFill>
          <a:blip r:embed="rId4">
            <a:alphaModFix/>
          </a:blip>
          <a:stretch>
            <a:fillRect/>
          </a:stretch>
        </p:blipFill>
        <p:spPr>
          <a:xfrm>
            <a:off x="680526" y="1828266"/>
            <a:ext cx="3799549" cy="3061385"/>
          </a:xfrm>
          <a:prstGeom prst="rect">
            <a:avLst/>
          </a:prstGeom>
          <a:noFill/>
          <a:ln>
            <a:noFill/>
          </a:ln>
        </p:spPr>
      </p:pic>
      <p:sp>
        <p:nvSpPr>
          <p:cNvPr id="181" name="Google Shape;181;p26"/>
          <p:cNvSpPr txBox="1"/>
          <p:nvPr/>
        </p:nvSpPr>
        <p:spPr>
          <a:xfrm>
            <a:off x="152400" y="1108575"/>
            <a:ext cx="6528900" cy="626400"/>
          </a:xfrm>
          <a:prstGeom prst="rect">
            <a:avLst/>
          </a:prstGeom>
          <a:noFill/>
          <a:ln>
            <a:noFill/>
          </a:ln>
        </p:spPr>
        <p:txBody>
          <a:bodyPr anchorCtr="0" anchor="t" bIns="91425" lIns="91425" spcFirstLastPara="1" rIns="91425" wrap="square" tIns="91425">
            <a:spAutoFit/>
          </a:bodyPr>
          <a:lstStyle/>
          <a:p>
            <a:pPr indent="0" lvl="0" marL="0" rtl="0" algn="just">
              <a:lnSpc>
                <a:spcPct val="105000"/>
              </a:lnSpc>
              <a:spcBef>
                <a:spcPts val="0"/>
              </a:spcBef>
              <a:spcAft>
                <a:spcPts val="1200"/>
              </a:spcAft>
              <a:buClr>
                <a:schemeClr val="dk1"/>
              </a:buClr>
              <a:buSzPts val="852"/>
              <a:buFont typeface="Arial"/>
              <a:buNone/>
            </a:pPr>
            <a:r>
              <a:rPr lang="en">
                <a:solidFill>
                  <a:schemeClr val="dk2"/>
                </a:solidFill>
              </a:rPr>
              <a:t>It is possible to display color coded pixel intensity values by selecting </a:t>
            </a:r>
            <a:r>
              <a:rPr lang="en">
                <a:solidFill>
                  <a:schemeClr val="dk2"/>
                </a:solidFill>
                <a:highlight>
                  <a:srgbClr val="00FF00"/>
                </a:highlight>
              </a:rPr>
              <a:t>“</a:t>
            </a:r>
            <a:r>
              <a:rPr b="1" lang="en">
                <a:solidFill>
                  <a:schemeClr val="dk2"/>
                </a:solidFill>
                <a:highlight>
                  <a:srgbClr val="00FF00"/>
                </a:highlight>
              </a:rPr>
              <a:t>heatmap</a:t>
            </a:r>
            <a:r>
              <a:rPr lang="en">
                <a:solidFill>
                  <a:schemeClr val="dk2"/>
                </a:solidFill>
                <a:highlight>
                  <a:srgbClr val="00FF00"/>
                </a:highlight>
              </a:rPr>
              <a:t>”</a:t>
            </a:r>
            <a:r>
              <a:rPr lang="en">
                <a:solidFill>
                  <a:schemeClr val="dk2"/>
                </a:solidFill>
              </a:rPr>
              <a:t> under </a:t>
            </a:r>
            <a:r>
              <a:rPr b="1" lang="en">
                <a:solidFill>
                  <a:schemeClr val="dk2"/>
                </a:solidFill>
              </a:rPr>
              <a:t>Screen Controls </a:t>
            </a:r>
            <a:r>
              <a:rPr lang="en">
                <a:solidFill>
                  <a:schemeClr val="dk2"/>
                </a:solidFill>
              </a:rPr>
              <a:t>at the bottom of the GUI. </a:t>
            </a:r>
            <a:endParaRPr>
              <a:solidFill>
                <a:schemeClr val="dk2"/>
              </a:solidFill>
            </a:endParaRPr>
          </a:p>
        </p:txBody>
      </p:sp>
      <p:sp>
        <p:nvSpPr>
          <p:cNvPr id="182" name="Google Shape;182;p26"/>
          <p:cNvSpPr txBox="1"/>
          <p:nvPr/>
        </p:nvSpPr>
        <p:spPr>
          <a:xfrm>
            <a:off x="152400" y="546675"/>
            <a:ext cx="6528900" cy="626400"/>
          </a:xfrm>
          <a:prstGeom prst="rect">
            <a:avLst/>
          </a:prstGeom>
          <a:noFill/>
          <a:ln>
            <a:noFill/>
          </a:ln>
        </p:spPr>
        <p:txBody>
          <a:bodyPr anchorCtr="0" anchor="t" bIns="91425" lIns="91425" spcFirstLastPara="1" rIns="91425" wrap="square" tIns="91425">
            <a:spAutoFit/>
          </a:bodyPr>
          <a:lstStyle/>
          <a:p>
            <a:pPr indent="0" lvl="0" marL="0" rtl="0" algn="just">
              <a:lnSpc>
                <a:spcPct val="105000"/>
              </a:lnSpc>
              <a:spcBef>
                <a:spcPts val="0"/>
              </a:spcBef>
              <a:spcAft>
                <a:spcPts val="1200"/>
              </a:spcAft>
              <a:buNone/>
            </a:pPr>
            <a:r>
              <a:rPr lang="en">
                <a:solidFill>
                  <a:schemeClr val="dk2"/>
                </a:solidFill>
              </a:rPr>
              <a:t>To select the correct background cutoff, you can use the heatmap (slider, above) to guide your selection. </a:t>
            </a:r>
            <a:endParaRPr>
              <a:solidFill>
                <a:schemeClr val="dk2"/>
              </a:solidFill>
            </a:endParaRPr>
          </a:p>
        </p:txBody>
      </p:sp>
      <p:sp>
        <p:nvSpPr>
          <p:cNvPr id="183" name="Google Shape;183;p26"/>
          <p:cNvSpPr/>
          <p:nvPr/>
        </p:nvSpPr>
        <p:spPr>
          <a:xfrm>
            <a:off x="3163175" y="4689575"/>
            <a:ext cx="549000" cy="2379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4" name="Google Shape;184;p26"/>
          <p:cNvPicPr preferRelativeResize="0"/>
          <p:nvPr/>
        </p:nvPicPr>
        <p:blipFill>
          <a:blip r:embed="rId5">
            <a:alphaModFix/>
          </a:blip>
          <a:stretch>
            <a:fillRect/>
          </a:stretch>
        </p:blipFill>
        <p:spPr>
          <a:xfrm>
            <a:off x="3163175" y="3448244"/>
            <a:ext cx="1316900" cy="292644"/>
          </a:xfrm>
          <a:prstGeom prst="rect">
            <a:avLst/>
          </a:prstGeom>
          <a:noFill/>
          <a:ln>
            <a:noFill/>
          </a:ln>
        </p:spPr>
      </p:pic>
      <p:pic>
        <p:nvPicPr>
          <p:cNvPr id="185" name="Google Shape;185;p26"/>
          <p:cNvPicPr preferRelativeResize="0"/>
          <p:nvPr/>
        </p:nvPicPr>
        <p:blipFill>
          <a:blip r:embed="rId6">
            <a:alphaModFix/>
          </a:blip>
          <a:stretch>
            <a:fillRect/>
          </a:stretch>
        </p:blipFill>
        <p:spPr>
          <a:xfrm>
            <a:off x="4632475" y="1828266"/>
            <a:ext cx="3799549" cy="3061385"/>
          </a:xfrm>
          <a:prstGeom prst="rect">
            <a:avLst/>
          </a:prstGeom>
          <a:noFill/>
          <a:ln>
            <a:noFill/>
          </a:ln>
        </p:spPr>
      </p:pic>
      <p:pic>
        <p:nvPicPr>
          <p:cNvPr id="186" name="Google Shape;186;p26"/>
          <p:cNvPicPr preferRelativeResize="0"/>
          <p:nvPr/>
        </p:nvPicPr>
        <p:blipFill>
          <a:blip r:embed="rId7">
            <a:alphaModFix/>
          </a:blip>
          <a:stretch>
            <a:fillRect/>
          </a:stretch>
        </p:blipFill>
        <p:spPr>
          <a:xfrm>
            <a:off x="7115126" y="3462175"/>
            <a:ext cx="1316900" cy="278713"/>
          </a:xfrm>
          <a:prstGeom prst="rect">
            <a:avLst/>
          </a:prstGeom>
          <a:noFill/>
          <a:ln>
            <a:noFill/>
          </a:ln>
        </p:spPr>
      </p:pic>
      <p:sp>
        <p:nvSpPr>
          <p:cNvPr id="187" name="Google Shape;187;p26"/>
          <p:cNvSpPr/>
          <p:nvPr/>
        </p:nvSpPr>
        <p:spPr>
          <a:xfrm>
            <a:off x="7115125" y="4689575"/>
            <a:ext cx="549000" cy="2379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7"/>
          <p:cNvPicPr preferRelativeResize="0"/>
          <p:nvPr/>
        </p:nvPicPr>
        <p:blipFill>
          <a:blip r:embed="rId3">
            <a:alphaModFix/>
          </a:blip>
          <a:stretch>
            <a:fillRect/>
          </a:stretch>
        </p:blipFill>
        <p:spPr>
          <a:xfrm>
            <a:off x="4731450" y="622887"/>
            <a:ext cx="4167799" cy="3358058"/>
          </a:xfrm>
          <a:prstGeom prst="rect">
            <a:avLst/>
          </a:prstGeom>
          <a:noFill/>
          <a:ln>
            <a:noFill/>
          </a:ln>
        </p:spPr>
      </p:pic>
      <p:pic>
        <p:nvPicPr>
          <p:cNvPr id="193" name="Google Shape;193;p27"/>
          <p:cNvPicPr preferRelativeResize="0"/>
          <p:nvPr/>
        </p:nvPicPr>
        <p:blipFill>
          <a:blip r:embed="rId4">
            <a:alphaModFix/>
          </a:blip>
          <a:stretch>
            <a:fillRect/>
          </a:stretch>
        </p:blipFill>
        <p:spPr>
          <a:xfrm>
            <a:off x="147653" y="622875"/>
            <a:ext cx="4167799" cy="3358070"/>
          </a:xfrm>
          <a:prstGeom prst="rect">
            <a:avLst/>
          </a:prstGeom>
          <a:noFill/>
          <a:ln>
            <a:noFill/>
          </a:ln>
        </p:spPr>
      </p:pic>
      <p:sp>
        <p:nvSpPr>
          <p:cNvPr id="194" name="Google Shape;194;p27"/>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Adjusting particle</a:t>
            </a:r>
            <a:r>
              <a:rPr lang="en"/>
              <a:t> </a:t>
            </a:r>
            <a:r>
              <a:rPr lang="en"/>
              <a:t>Blur</a:t>
            </a:r>
            <a:endParaRPr/>
          </a:p>
        </p:txBody>
      </p:sp>
      <p:sp>
        <p:nvSpPr>
          <p:cNvPr id="195" name="Google Shape;195;p27"/>
          <p:cNvSpPr txBox="1"/>
          <p:nvPr/>
        </p:nvSpPr>
        <p:spPr>
          <a:xfrm>
            <a:off x="147650" y="4038675"/>
            <a:ext cx="87516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2"/>
                </a:solidFill>
              </a:rPr>
              <a:t>Note that a blur radius of 1 indicates NO blurring and shows particles with sharp edges (left) that are suboptimal for downstream applications. Blurring the frame (right, radius = 7) makes particles and edges more uniform. We recommend using the default (Blur radius = 7). Note that these frames were displayed using the </a:t>
            </a:r>
            <a:r>
              <a:rPr b="1" lang="en">
                <a:solidFill>
                  <a:schemeClr val="dk2"/>
                </a:solidFill>
                <a:highlight>
                  <a:srgbClr val="00FF00"/>
                </a:highlight>
              </a:rPr>
              <a:t>“bl_n_wh”</a:t>
            </a:r>
            <a:r>
              <a:rPr lang="en">
                <a:solidFill>
                  <a:schemeClr val="dk2"/>
                </a:solidFill>
              </a:rPr>
              <a:t> (black and white) </a:t>
            </a:r>
            <a:r>
              <a:rPr lang="en">
                <a:solidFill>
                  <a:schemeClr val="dk2"/>
                </a:solidFill>
              </a:rPr>
              <a:t>option</a:t>
            </a:r>
            <a:r>
              <a:rPr lang="en">
                <a:solidFill>
                  <a:schemeClr val="dk2"/>
                </a:solidFill>
              </a:rPr>
              <a:t> of Screen Controls</a:t>
            </a:r>
            <a:endParaRPr>
              <a:solidFill>
                <a:schemeClr val="dk2"/>
              </a:solidFill>
            </a:endParaRPr>
          </a:p>
        </p:txBody>
      </p:sp>
      <p:sp>
        <p:nvSpPr>
          <p:cNvPr id="196" name="Google Shape;196;p27"/>
          <p:cNvSpPr/>
          <p:nvPr/>
        </p:nvSpPr>
        <p:spPr>
          <a:xfrm>
            <a:off x="2731100" y="3758900"/>
            <a:ext cx="343800" cy="2379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27"/>
          <p:cNvSpPr/>
          <p:nvPr/>
        </p:nvSpPr>
        <p:spPr>
          <a:xfrm>
            <a:off x="7308000" y="3800775"/>
            <a:ext cx="343800" cy="2379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8" name="Google Shape;198;p27"/>
          <p:cNvPicPr preferRelativeResize="0"/>
          <p:nvPr/>
        </p:nvPicPr>
        <p:blipFill>
          <a:blip r:embed="rId5">
            <a:alphaModFix/>
          </a:blip>
          <a:stretch>
            <a:fillRect/>
          </a:stretch>
        </p:blipFill>
        <p:spPr>
          <a:xfrm>
            <a:off x="7193550" y="2432675"/>
            <a:ext cx="1626575" cy="222584"/>
          </a:xfrm>
          <a:prstGeom prst="rect">
            <a:avLst/>
          </a:prstGeom>
          <a:noFill/>
          <a:ln>
            <a:noFill/>
          </a:ln>
        </p:spPr>
      </p:pic>
      <p:pic>
        <p:nvPicPr>
          <p:cNvPr id="199" name="Google Shape;199;p27"/>
          <p:cNvPicPr preferRelativeResize="0"/>
          <p:nvPr/>
        </p:nvPicPr>
        <p:blipFill>
          <a:blip r:embed="rId6">
            <a:alphaModFix/>
          </a:blip>
          <a:stretch>
            <a:fillRect/>
          </a:stretch>
        </p:blipFill>
        <p:spPr>
          <a:xfrm>
            <a:off x="2601500" y="2427775"/>
            <a:ext cx="1626575" cy="23236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nvSpPr>
        <p:spPr>
          <a:xfrm>
            <a:off x="1637700" y="1296550"/>
            <a:ext cx="5868600" cy="217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4400">
                <a:solidFill>
                  <a:schemeClr val="dk1"/>
                </a:solidFill>
                <a:highlight>
                  <a:srgbClr val="FFFFFF"/>
                </a:highlight>
                <a:latin typeface="Calibri"/>
                <a:ea typeface="Calibri"/>
                <a:cs typeface="Calibri"/>
                <a:sym typeface="Calibri"/>
              </a:rPr>
              <a:t>Usage Instructions</a:t>
            </a:r>
            <a:endParaRPr sz="4400">
              <a:solidFill>
                <a:schemeClr val="dk1"/>
              </a:solidFill>
              <a:highlight>
                <a:srgbClr val="FFFFFF"/>
              </a:highlight>
              <a:latin typeface="Calibri"/>
              <a:ea typeface="Calibri"/>
              <a:cs typeface="Calibri"/>
              <a:sym typeface="Calibri"/>
            </a:endParaRPr>
          </a:p>
          <a:p>
            <a:pPr indent="0" lvl="0" marL="0" rtl="0" algn="ctr">
              <a:lnSpc>
                <a:spcPct val="115000"/>
              </a:lnSpc>
              <a:spcBef>
                <a:spcPts val="1200"/>
              </a:spcBef>
              <a:spcAft>
                <a:spcPts val="1200"/>
              </a:spcAft>
              <a:buNone/>
            </a:pPr>
            <a:r>
              <a:rPr lang="en" sz="3200">
                <a:solidFill>
                  <a:schemeClr val="dk1"/>
                </a:solidFill>
                <a:highlight>
                  <a:srgbClr val="FFFFFF"/>
                </a:highlight>
                <a:latin typeface="Calibri"/>
                <a:ea typeface="Calibri"/>
                <a:cs typeface="Calibri"/>
                <a:sym typeface="Calibri"/>
              </a:rPr>
              <a:t>Automated and Manual Particle Detection</a:t>
            </a:r>
            <a:endParaRPr sz="32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GUI panel used for detecting particles</a:t>
            </a:r>
            <a:endParaRPr/>
          </a:p>
        </p:txBody>
      </p:sp>
      <p:sp>
        <p:nvSpPr>
          <p:cNvPr id="210" name="Google Shape;210;p29"/>
          <p:cNvSpPr txBox="1"/>
          <p:nvPr>
            <p:ph idx="1" type="body"/>
          </p:nvPr>
        </p:nvSpPr>
        <p:spPr>
          <a:xfrm>
            <a:off x="3167300" y="1444275"/>
            <a:ext cx="5741400" cy="2573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Once a movie is loaded and segmented, the user can use manual and automated options to detect target particles such as pollen grains and pollen tube tips. Here, I describe how to detect these two particle types using an automatic approach that can be modified manually.  </a:t>
            </a:r>
            <a:endParaRPr/>
          </a:p>
        </p:txBody>
      </p:sp>
      <p:pic>
        <p:nvPicPr>
          <p:cNvPr id="211" name="Google Shape;211;p29"/>
          <p:cNvPicPr preferRelativeResize="0"/>
          <p:nvPr/>
        </p:nvPicPr>
        <p:blipFill>
          <a:blip r:embed="rId3">
            <a:alphaModFix/>
          </a:blip>
          <a:stretch>
            <a:fillRect/>
          </a:stretch>
        </p:blipFill>
        <p:spPr>
          <a:xfrm>
            <a:off x="402900" y="954250"/>
            <a:ext cx="2369150" cy="3553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Automated grain detection</a:t>
            </a:r>
            <a:endParaRPr/>
          </a:p>
        </p:txBody>
      </p:sp>
      <p:sp>
        <p:nvSpPr>
          <p:cNvPr id="217" name="Google Shape;217;p30"/>
          <p:cNvSpPr txBox="1"/>
          <p:nvPr>
            <p:ph idx="1" type="body"/>
          </p:nvPr>
        </p:nvSpPr>
        <p:spPr>
          <a:xfrm>
            <a:off x="2695625" y="885425"/>
            <a:ext cx="6222300" cy="3614700"/>
          </a:xfrm>
          <a:prstGeom prst="rect">
            <a:avLst/>
          </a:prstGeom>
        </p:spPr>
        <p:txBody>
          <a:bodyPr anchorCtr="0" anchor="t" bIns="91425" lIns="91425" spcFirstLastPara="1" rIns="91425" wrap="square" tIns="91425">
            <a:normAutofit fontScale="85000" lnSpcReduction="10000"/>
          </a:bodyPr>
          <a:lstStyle/>
          <a:p>
            <a:pPr indent="-325755" lvl="0" marL="457200" rtl="0" algn="just">
              <a:spcBef>
                <a:spcPts val="0"/>
              </a:spcBef>
              <a:spcAft>
                <a:spcPts val="0"/>
              </a:spcAft>
              <a:buSzPct val="100000"/>
              <a:buChar char="-"/>
            </a:pPr>
            <a:r>
              <a:rPr lang="en"/>
              <a:t>Grains in TubeTracker are assumed to be circular particles and this </a:t>
            </a:r>
            <a:r>
              <a:rPr lang="en"/>
              <a:t>property</a:t>
            </a:r>
            <a:r>
              <a:rPr lang="en"/>
              <a:t> is used to locate them in space and across time. </a:t>
            </a:r>
            <a:endParaRPr/>
          </a:p>
          <a:p>
            <a:pPr indent="-325755" lvl="0" marL="457200" rtl="0" algn="just">
              <a:spcBef>
                <a:spcPts val="0"/>
              </a:spcBef>
              <a:spcAft>
                <a:spcPts val="0"/>
              </a:spcAft>
              <a:buSzPct val="100000"/>
              <a:buChar char="-"/>
            </a:pPr>
            <a:r>
              <a:rPr lang="en"/>
              <a:t>Once grains are spatially identified in each frame, they are temporally </a:t>
            </a:r>
            <a:r>
              <a:rPr lang="en"/>
              <a:t>tracked to update their location over time. If a grain is temporally lost, the location of its last recorded position is used in subsequent frames. </a:t>
            </a:r>
            <a:endParaRPr/>
          </a:p>
          <a:p>
            <a:pPr indent="-325755" lvl="0" marL="457200" rtl="0" algn="just">
              <a:spcBef>
                <a:spcPts val="0"/>
              </a:spcBef>
              <a:spcAft>
                <a:spcPts val="0"/>
              </a:spcAft>
              <a:buSzPct val="100000"/>
              <a:buChar char="-"/>
            </a:pPr>
            <a:r>
              <a:rPr lang="en"/>
              <a:t>3 </a:t>
            </a:r>
            <a:r>
              <a:rPr lang="en"/>
              <a:t>pieces of user-provided information</a:t>
            </a:r>
            <a:r>
              <a:rPr lang="en"/>
              <a:t> are needed to detect grains. </a:t>
            </a:r>
            <a:endParaRPr/>
          </a:p>
          <a:p>
            <a:pPr indent="-304165" lvl="1" marL="914400" rtl="0" algn="just">
              <a:spcBef>
                <a:spcPts val="0"/>
              </a:spcBef>
              <a:spcAft>
                <a:spcPts val="0"/>
              </a:spcAft>
              <a:buSzPct val="100000"/>
              <a:buChar char="-"/>
            </a:pPr>
            <a:r>
              <a:rPr b="1" lang="en"/>
              <a:t>“New grains from:”</a:t>
            </a:r>
            <a:r>
              <a:rPr lang="en"/>
              <a:t>: the range of frames used to locate ungerminated grains for analysis (grains not detected in these frames will be ignored)</a:t>
            </a:r>
            <a:endParaRPr/>
          </a:p>
          <a:p>
            <a:pPr indent="-304165" lvl="1" marL="914400" rtl="0" algn="just">
              <a:spcBef>
                <a:spcPts val="0"/>
              </a:spcBef>
              <a:spcAft>
                <a:spcPts val="0"/>
              </a:spcAft>
              <a:buSzPct val="100000"/>
              <a:buChar char="-"/>
            </a:pPr>
            <a:r>
              <a:rPr b="1" lang="en"/>
              <a:t>“Exp. radius”</a:t>
            </a:r>
            <a:r>
              <a:rPr lang="en"/>
              <a:t>: the expected range for the radius of grains (pixels). To choose an appropriate range of values, you’ll need to “add” and then “remove” a few grains manually (see next slide).  </a:t>
            </a:r>
            <a:endParaRPr/>
          </a:p>
          <a:p>
            <a:pPr indent="-304165" lvl="1" marL="914400" rtl="0" algn="just">
              <a:spcBef>
                <a:spcPts val="0"/>
              </a:spcBef>
              <a:spcAft>
                <a:spcPts val="0"/>
              </a:spcAft>
              <a:buSzPct val="100000"/>
              <a:buChar char="-"/>
            </a:pPr>
            <a:r>
              <a:rPr b="1" lang="en"/>
              <a:t>“Det. Threshold:”</a:t>
            </a:r>
            <a:r>
              <a:rPr lang="en"/>
              <a:t>: a threshold value used to determine if particles meet expectations for circularity.</a:t>
            </a:r>
            <a:endParaRPr/>
          </a:p>
        </p:txBody>
      </p:sp>
      <p:pic>
        <p:nvPicPr>
          <p:cNvPr id="218" name="Google Shape;218;p30"/>
          <p:cNvPicPr preferRelativeResize="0"/>
          <p:nvPr/>
        </p:nvPicPr>
        <p:blipFill rotWithShape="1">
          <a:blip r:embed="rId3">
            <a:alphaModFix/>
          </a:blip>
          <a:srcRect b="48100" l="0" r="0" t="0"/>
          <a:stretch/>
        </p:blipFill>
        <p:spPr>
          <a:xfrm>
            <a:off x="403600" y="1649563"/>
            <a:ext cx="2369150" cy="1844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1"/>
          <p:cNvPicPr preferRelativeResize="0"/>
          <p:nvPr/>
        </p:nvPicPr>
        <p:blipFill>
          <a:blip r:embed="rId3">
            <a:alphaModFix/>
          </a:blip>
          <a:stretch>
            <a:fillRect/>
          </a:stretch>
        </p:blipFill>
        <p:spPr>
          <a:xfrm>
            <a:off x="66400" y="622875"/>
            <a:ext cx="5207777" cy="4196006"/>
          </a:xfrm>
          <a:prstGeom prst="rect">
            <a:avLst/>
          </a:prstGeom>
          <a:noFill/>
          <a:ln>
            <a:noFill/>
          </a:ln>
        </p:spPr>
      </p:pic>
      <p:sp>
        <p:nvSpPr>
          <p:cNvPr id="224" name="Google Shape;224;p31"/>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Automated grain detection, example</a:t>
            </a:r>
            <a:endParaRPr/>
          </a:p>
        </p:txBody>
      </p:sp>
      <p:sp>
        <p:nvSpPr>
          <p:cNvPr id="225" name="Google Shape;225;p31"/>
          <p:cNvSpPr txBox="1"/>
          <p:nvPr/>
        </p:nvSpPr>
        <p:spPr>
          <a:xfrm>
            <a:off x="5258850" y="699038"/>
            <a:ext cx="3821400" cy="364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500">
                <a:solidFill>
                  <a:schemeClr val="dk2"/>
                </a:solidFill>
              </a:rPr>
              <a:t>Detected grains can be displayed using the </a:t>
            </a:r>
            <a:r>
              <a:rPr b="1" lang="en" sz="1500">
                <a:solidFill>
                  <a:schemeClr val="dk2"/>
                </a:solidFill>
                <a:highlight>
                  <a:srgbClr val="00FF00"/>
                </a:highlight>
              </a:rPr>
              <a:t>“grain status”</a:t>
            </a:r>
            <a:r>
              <a:rPr lang="en" sz="1500">
                <a:solidFill>
                  <a:schemeClr val="dk2"/>
                </a:solidFill>
              </a:rPr>
              <a:t> option of </a:t>
            </a:r>
            <a:r>
              <a:rPr b="1" lang="en" sz="1500">
                <a:solidFill>
                  <a:schemeClr val="dk2"/>
                </a:solidFill>
              </a:rPr>
              <a:t>Screen Controls</a:t>
            </a:r>
            <a:endParaRPr b="1" sz="1500">
              <a:solidFill>
                <a:schemeClr val="dk2"/>
              </a:solidFill>
            </a:endParaRPr>
          </a:p>
          <a:p>
            <a:pPr indent="0" lvl="0" marL="0" rtl="0" algn="just">
              <a:spcBef>
                <a:spcPts val="0"/>
              </a:spcBef>
              <a:spcAft>
                <a:spcPts val="0"/>
              </a:spcAft>
              <a:buNone/>
            </a:pPr>
            <a:r>
              <a:t/>
            </a:r>
            <a:endParaRPr b="1" sz="1500">
              <a:solidFill>
                <a:schemeClr val="dk2"/>
              </a:solidFill>
            </a:endParaRPr>
          </a:p>
          <a:p>
            <a:pPr indent="0" lvl="0" marL="0" rtl="0" algn="just">
              <a:spcBef>
                <a:spcPts val="0"/>
              </a:spcBef>
              <a:spcAft>
                <a:spcPts val="0"/>
              </a:spcAft>
              <a:buNone/>
            </a:pPr>
            <a:r>
              <a:rPr lang="en" sz="1500">
                <a:solidFill>
                  <a:schemeClr val="dk2"/>
                </a:solidFill>
              </a:rPr>
              <a:t>Note: When Det. Threshold was set to 17 and defaults were used for all other parameters, all but 2 grains were detected. These undetected grains however were in a clump (such as those close to grain 37).</a:t>
            </a:r>
            <a:endParaRPr sz="1500">
              <a:solidFill>
                <a:schemeClr val="dk2"/>
              </a:solidFill>
            </a:endParaRPr>
          </a:p>
          <a:p>
            <a:pPr indent="0" lvl="0" marL="0" rtl="0" algn="just">
              <a:spcBef>
                <a:spcPts val="0"/>
              </a:spcBef>
              <a:spcAft>
                <a:spcPts val="0"/>
              </a:spcAft>
              <a:buNone/>
            </a:pPr>
            <a:r>
              <a:t/>
            </a:r>
            <a:endParaRPr sz="1500">
              <a:solidFill>
                <a:schemeClr val="dk2"/>
              </a:solidFill>
            </a:endParaRPr>
          </a:p>
          <a:p>
            <a:pPr indent="0" lvl="0" marL="0" rtl="0" algn="just">
              <a:spcBef>
                <a:spcPts val="0"/>
              </a:spcBef>
              <a:spcAft>
                <a:spcPts val="0"/>
              </a:spcAft>
              <a:buNone/>
            </a:pPr>
            <a:r>
              <a:rPr lang="en" sz="1500">
                <a:solidFill>
                  <a:schemeClr val="dk2"/>
                </a:solidFill>
              </a:rPr>
              <a:t>Further note that 5 particles were falsely identified as grains (grains 3, 16, 26, 30, 39) because they were noise that resembled grains. These grains need to be removed using manual options </a:t>
            </a:r>
            <a:endParaRPr sz="1500">
              <a:solidFill>
                <a:schemeClr val="dk2"/>
              </a:solidFill>
            </a:endParaRPr>
          </a:p>
        </p:txBody>
      </p:sp>
      <p:sp>
        <p:nvSpPr>
          <p:cNvPr id="226" name="Google Shape;226;p31"/>
          <p:cNvSpPr/>
          <p:nvPr/>
        </p:nvSpPr>
        <p:spPr>
          <a:xfrm>
            <a:off x="4713975" y="4600800"/>
            <a:ext cx="498600" cy="2379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31"/>
          <p:cNvSpPr/>
          <p:nvPr/>
        </p:nvSpPr>
        <p:spPr>
          <a:xfrm>
            <a:off x="3022975" y="1766773"/>
            <a:ext cx="552600" cy="432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31"/>
          <p:cNvSpPr/>
          <p:nvPr/>
        </p:nvSpPr>
        <p:spPr>
          <a:xfrm>
            <a:off x="2859050" y="3414044"/>
            <a:ext cx="444600" cy="432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31"/>
          <p:cNvSpPr/>
          <p:nvPr/>
        </p:nvSpPr>
        <p:spPr>
          <a:xfrm>
            <a:off x="29025" y="2682974"/>
            <a:ext cx="348300" cy="339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31"/>
          <p:cNvSpPr/>
          <p:nvPr/>
        </p:nvSpPr>
        <p:spPr>
          <a:xfrm>
            <a:off x="440825" y="3460999"/>
            <a:ext cx="348300" cy="339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1"/>
          <p:cNvSpPr/>
          <p:nvPr/>
        </p:nvSpPr>
        <p:spPr>
          <a:xfrm>
            <a:off x="2005550" y="3212774"/>
            <a:ext cx="348300" cy="339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31"/>
          <p:cNvSpPr/>
          <p:nvPr/>
        </p:nvSpPr>
        <p:spPr>
          <a:xfrm>
            <a:off x="1273375" y="3461000"/>
            <a:ext cx="348300" cy="339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1637700" y="1995725"/>
            <a:ext cx="5868600" cy="86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4400">
                <a:solidFill>
                  <a:schemeClr val="dk1"/>
                </a:solidFill>
                <a:highlight>
                  <a:srgbClr val="FFFFFF"/>
                </a:highlight>
                <a:latin typeface="Calibri"/>
                <a:ea typeface="Calibri"/>
                <a:cs typeface="Calibri"/>
                <a:sym typeface="Calibri"/>
              </a:rPr>
              <a:t>Installation Instructions</a:t>
            </a:r>
            <a:endParaRPr sz="1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2"/>
          <p:cNvPicPr preferRelativeResize="0"/>
          <p:nvPr/>
        </p:nvPicPr>
        <p:blipFill rotWithShape="1">
          <a:blip r:embed="rId3">
            <a:alphaModFix/>
          </a:blip>
          <a:srcRect b="0" l="0" r="0" t="0"/>
          <a:stretch/>
        </p:blipFill>
        <p:spPr>
          <a:xfrm>
            <a:off x="3920053" y="1941749"/>
            <a:ext cx="3781733" cy="3047022"/>
          </a:xfrm>
          <a:prstGeom prst="rect">
            <a:avLst/>
          </a:prstGeom>
          <a:noFill/>
          <a:ln>
            <a:noFill/>
          </a:ln>
        </p:spPr>
      </p:pic>
      <p:sp>
        <p:nvSpPr>
          <p:cNvPr id="238" name="Google Shape;238;p32"/>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Manual</a:t>
            </a:r>
            <a:r>
              <a:rPr lang="en"/>
              <a:t> grain detection</a:t>
            </a:r>
            <a:endParaRPr/>
          </a:p>
        </p:txBody>
      </p:sp>
      <p:sp>
        <p:nvSpPr>
          <p:cNvPr id="239" name="Google Shape;239;p32"/>
          <p:cNvSpPr txBox="1"/>
          <p:nvPr>
            <p:ph idx="1" type="body"/>
          </p:nvPr>
        </p:nvSpPr>
        <p:spPr>
          <a:xfrm>
            <a:off x="2686200" y="498775"/>
            <a:ext cx="6222300" cy="1469100"/>
          </a:xfrm>
          <a:prstGeom prst="rect">
            <a:avLst/>
          </a:prstGeom>
        </p:spPr>
        <p:txBody>
          <a:bodyPr anchorCtr="0" anchor="t" bIns="91425" lIns="91425" spcFirstLastPara="1" rIns="91425" wrap="square" tIns="91425">
            <a:normAutofit fontScale="70000" lnSpcReduction="20000"/>
          </a:bodyPr>
          <a:lstStyle/>
          <a:p>
            <a:pPr indent="-308610" lvl="0" marL="457200" rtl="0" algn="just">
              <a:spcBef>
                <a:spcPts val="0"/>
              </a:spcBef>
              <a:spcAft>
                <a:spcPts val="0"/>
              </a:spcAft>
              <a:buSzPct val="100000"/>
              <a:buChar char="-"/>
            </a:pPr>
            <a:r>
              <a:rPr lang="en"/>
              <a:t>Grains can be added and removed using the </a:t>
            </a:r>
            <a:r>
              <a:rPr b="1" lang="en"/>
              <a:t>“add grain”</a:t>
            </a:r>
            <a:r>
              <a:rPr lang="en"/>
              <a:t> option of the QC and Manual Tracking panel.</a:t>
            </a:r>
            <a:endParaRPr/>
          </a:p>
          <a:p>
            <a:pPr indent="-308610" lvl="0" marL="457200" rtl="0" algn="just">
              <a:spcBef>
                <a:spcPts val="0"/>
              </a:spcBef>
              <a:spcAft>
                <a:spcPts val="0"/>
              </a:spcAft>
              <a:buSzPct val="100000"/>
              <a:buChar char="-"/>
            </a:pPr>
            <a:r>
              <a:rPr lang="en"/>
              <a:t>Follow the </a:t>
            </a:r>
            <a:r>
              <a:rPr lang="en"/>
              <a:t>instructions</a:t>
            </a:r>
            <a:r>
              <a:rPr lang="en"/>
              <a:t> provided in the panel after selecting needed feature (e.g. “add grain”)</a:t>
            </a:r>
            <a:endParaRPr/>
          </a:p>
          <a:p>
            <a:pPr indent="-308610" lvl="0" marL="457200" rtl="0" algn="just">
              <a:spcBef>
                <a:spcPts val="0"/>
              </a:spcBef>
              <a:spcAft>
                <a:spcPts val="0"/>
              </a:spcAft>
              <a:buSzPct val="100000"/>
              <a:buChar char="-"/>
            </a:pPr>
            <a:r>
              <a:rPr lang="en"/>
              <a:t>Using this tool, the false positives from the previous frame (grains 19, 24, 30, 36) </a:t>
            </a:r>
            <a:r>
              <a:rPr lang="en"/>
              <a:t>were</a:t>
            </a:r>
            <a:r>
              <a:rPr lang="en"/>
              <a:t> removed and the missed grains were detected. The grain ID #s for removed grains are re-assigned to any user defined grains. </a:t>
            </a:r>
            <a:endParaRPr/>
          </a:p>
        </p:txBody>
      </p:sp>
      <p:sp>
        <p:nvSpPr>
          <p:cNvPr id="240" name="Google Shape;240;p32"/>
          <p:cNvSpPr/>
          <p:nvPr/>
        </p:nvSpPr>
        <p:spPr>
          <a:xfrm>
            <a:off x="7294986" y="4830407"/>
            <a:ext cx="362100" cy="1728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32"/>
          <p:cNvSpPr/>
          <p:nvPr/>
        </p:nvSpPr>
        <p:spPr>
          <a:xfrm>
            <a:off x="6067031" y="2772416"/>
            <a:ext cx="401400" cy="314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2"/>
          <p:cNvSpPr/>
          <p:nvPr/>
        </p:nvSpPr>
        <p:spPr>
          <a:xfrm>
            <a:off x="5947994" y="3968618"/>
            <a:ext cx="322800" cy="314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32"/>
          <p:cNvSpPr/>
          <p:nvPr/>
        </p:nvSpPr>
        <p:spPr>
          <a:xfrm>
            <a:off x="3892913" y="3437735"/>
            <a:ext cx="252900" cy="246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2"/>
          <p:cNvSpPr/>
          <p:nvPr/>
        </p:nvSpPr>
        <p:spPr>
          <a:xfrm>
            <a:off x="4191950" y="4002715"/>
            <a:ext cx="252900" cy="246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32"/>
          <p:cNvSpPr/>
          <p:nvPr/>
        </p:nvSpPr>
        <p:spPr>
          <a:xfrm>
            <a:off x="5328207" y="3822461"/>
            <a:ext cx="252900" cy="246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2"/>
          <p:cNvSpPr/>
          <p:nvPr/>
        </p:nvSpPr>
        <p:spPr>
          <a:xfrm>
            <a:off x="4796523" y="4002716"/>
            <a:ext cx="252900" cy="246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7" name="Google Shape;247;p32"/>
          <p:cNvPicPr preferRelativeResize="0"/>
          <p:nvPr/>
        </p:nvPicPr>
        <p:blipFill>
          <a:blip r:embed="rId4">
            <a:alphaModFix/>
          </a:blip>
          <a:stretch>
            <a:fillRect/>
          </a:stretch>
        </p:blipFill>
        <p:spPr>
          <a:xfrm>
            <a:off x="405150" y="463838"/>
            <a:ext cx="2117868" cy="4215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Automated Tip detection</a:t>
            </a:r>
            <a:endParaRPr/>
          </a:p>
        </p:txBody>
      </p:sp>
      <p:sp>
        <p:nvSpPr>
          <p:cNvPr id="253" name="Google Shape;253;p33"/>
          <p:cNvSpPr txBox="1"/>
          <p:nvPr>
            <p:ph idx="1" type="body"/>
          </p:nvPr>
        </p:nvSpPr>
        <p:spPr>
          <a:xfrm>
            <a:off x="2686200" y="498775"/>
            <a:ext cx="6222300" cy="2573700"/>
          </a:xfrm>
          <a:prstGeom prst="rect">
            <a:avLst/>
          </a:prstGeom>
        </p:spPr>
        <p:txBody>
          <a:bodyPr anchorCtr="0" anchor="t" bIns="91425" lIns="91425" spcFirstLastPara="1" rIns="91425" wrap="square" tIns="91425">
            <a:normAutofit fontScale="62500"/>
          </a:bodyPr>
          <a:lstStyle/>
          <a:p>
            <a:pPr indent="0" lvl="0" marL="0" rtl="0" algn="just">
              <a:spcBef>
                <a:spcPts val="0"/>
              </a:spcBef>
              <a:spcAft>
                <a:spcPts val="0"/>
              </a:spcAft>
              <a:buNone/>
            </a:pPr>
            <a:r>
              <a:rPr lang="en"/>
              <a:t>TubeTracker can implement either of 2 tip-detection algorithms - use the provided toggle to indicate which you are using.</a:t>
            </a:r>
            <a:endParaRPr/>
          </a:p>
          <a:p>
            <a:pPr indent="-300037" lvl="0" marL="457200" rtl="0" algn="just">
              <a:spcBef>
                <a:spcPts val="1200"/>
              </a:spcBef>
              <a:spcAft>
                <a:spcPts val="0"/>
              </a:spcAft>
              <a:buSzPct val="100000"/>
              <a:buChar char="-"/>
            </a:pPr>
            <a:r>
              <a:rPr b="1" lang="en"/>
              <a:t>“Seg. edge”</a:t>
            </a:r>
            <a:r>
              <a:rPr lang="en"/>
              <a:t>: (segment edge) this is the default and </a:t>
            </a:r>
            <a:r>
              <a:rPr lang="en"/>
              <a:t>preferred</a:t>
            </a:r>
            <a:r>
              <a:rPr lang="en"/>
              <a:t> algorithm because of its high detection rate when images are properly segmented and fast processing time. Only the </a:t>
            </a:r>
            <a:r>
              <a:rPr b="1" lang="en"/>
              <a:t>“min. </a:t>
            </a:r>
            <a:r>
              <a:rPr b="1" lang="en"/>
              <a:t>t</a:t>
            </a:r>
            <a:r>
              <a:rPr b="1" lang="en"/>
              <a:t>ip sidelength:” </a:t>
            </a:r>
            <a:r>
              <a:rPr lang="en"/>
              <a:t>(in pixels)</a:t>
            </a:r>
            <a:r>
              <a:rPr b="1" lang="en"/>
              <a:t> </a:t>
            </a:r>
            <a:r>
              <a:rPr lang="en"/>
              <a:t>parameter is required for this algorithm. </a:t>
            </a:r>
            <a:endParaRPr/>
          </a:p>
          <a:p>
            <a:pPr indent="-300037" lvl="0" marL="457200" rtl="0" algn="just">
              <a:spcBef>
                <a:spcPts val="0"/>
              </a:spcBef>
              <a:spcAft>
                <a:spcPts val="0"/>
              </a:spcAft>
              <a:buSzPct val="100000"/>
              <a:buChar char="-"/>
            </a:pPr>
            <a:r>
              <a:rPr b="1" lang="en"/>
              <a:t>“T. match”</a:t>
            </a:r>
            <a:r>
              <a:rPr lang="en"/>
              <a:t>: (Template Match) this algorithm works by searching for instances of predefined tip images based on a percent identity. This algorithm is time consuming especially with large number of frames but works well when segmentation is not optimal. This algorithm requires the </a:t>
            </a:r>
            <a:r>
              <a:rPr b="1" lang="en"/>
              <a:t>“min. tip sidelength:” </a:t>
            </a:r>
            <a:r>
              <a:rPr lang="en"/>
              <a:t>parameter as well as the </a:t>
            </a:r>
            <a:r>
              <a:rPr b="1" lang="en"/>
              <a:t>“% Identity:”</a:t>
            </a:r>
            <a:r>
              <a:rPr lang="en"/>
              <a:t> parameter which determines the degree to which a newly detected tip must resemble a predefined one. </a:t>
            </a:r>
            <a:endParaRPr/>
          </a:p>
        </p:txBody>
      </p:sp>
      <p:pic>
        <p:nvPicPr>
          <p:cNvPr id="254" name="Google Shape;254;p33"/>
          <p:cNvPicPr preferRelativeResize="0"/>
          <p:nvPr/>
        </p:nvPicPr>
        <p:blipFill rotWithShape="1">
          <a:blip r:embed="rId3">
            <a:alphaModFix/>
          </a:blip>
          <a:srcRect b="2368" l="0" r="0" t="51897"/>
          <a:stretch/>
        </p:blipFill>
        <p:spPr>
          <a:xfrm>
            <a:off x="299525" y="403125"/>
            <a:ext cx="2369150" cy="1625225"/>
          </a:xfrm>
          <a:prstGeom prst="rect">
            <a:avLst/>
          </a:prstGeom>
          <a:noFill/>
          <a:ln>
            <a:noFill/>
          </a:ln>
        </p:spPr>
      </p:pic>
      <p:pic>
        <p:nvPicPr>
          <p:cNvPr id="255" name="Google Shape;255;p33"/>
          <p:cNvPicPr preferRelativeResize="0"/>
          <p:nvPr/>
        </p:nvPicPr>
        <p:blipFill>
          <a:blip r:embed="rId4">
            <a:alphaModFix/>
          </a:blip>
          <a:stretch>
            <a:fillRect/>
          </a:stretch>
        </p:blipFill>
        <p:spPr>
          <a:xfrm>
            <a:off x="4498483" y="3066225"/>
            <a:ext cx="3824516" cy="1625226"/>
          </a:xfrm>
          <a:prstGeom prst="rect">
            <a:avLst/>
          </a:prstGeom>
          <a:noFill/>
          <a:ln>
            <a:noFill/>
          </a:ln>
        </p:spPr>
      </p:pic>
      <p:pic>
        <p:nvPicPr>
          <p:cNvPr id="256" name="Google Shape;256;p33"/>
          <p:cNvPicPr preferRelativeResize="0"/>
          <p:nvPr/>
        </p:nvPicPr>
        <p:blipFill>
          <a:blip r:embed="rId5">
            <a:alphaModFix/>
          </a:blip>
          <a:stretch>
            <a:fillRect/>
          </a:stretch>
        </p:blipFill>
        <p:spPr>
          <a:xfrm>
            <a:off x="180600" y="2208200"/>
            <a:ext cx="2921851" cy="27107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4"/>
          <p:cNvPicPr preferRelativeResize="0"/>
          <p:nvPr/>
        </p:nvPicPr>
        <p:blipFill rotWithShape="1">
          <a:blip r:embed="rId3">
            <a:alphaModFix/>
          </a:blip>
          <a:srcRect b="0" l="238" r="228" t="0"/>
          <a:stretch/>
        </p:blipFill>
        <p:spPr>
          <a:xfrm>
            <a:off x="127275" y="622875"/>
            <a:ext cx="5207752" cy="4215798"/>
          </a:xfrm>
          <a:prstGeom prst="rect">
            <a:avLst/>
          </a:prstGeom>
          <a:noFill/>
          <a:ln>
            <a:noFill/>
          </a:ln>
        </p:spPr>
      </p:pic>
      <p:sp>
        <p:nvSpPr>
          <p:cNvPr id="262" name="Google Shape;262;p34"/>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Automated tip detection, example</a:t>
            </a:r>
            <a:endParaRPr/>
          </a:p>
        </p:txBody>
      </p:sp>
      <p:sp>
        <p:nvSpPr>
          <p:cNvPr id="263" name="Google Shape;263;p34"/>
          <p:cNvSpPr txBox="1"/>
          <p:nvPr/>
        </p:nvSpPr>
        <p:spPr>
          <a:xfrm>
            <a:off x="5391700" y="755400"/>
            <a:ext cx="3688500" cy="412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2"/>
                </a:solidFill>
              </a:rPr>
              <a:t>Using the </a:t>
            </a:r>
            <a:r>
              <a:rPr b="1" lang="en">
                <a:solidFill>
                  <a:schemeClr val="dk2"/>
                </a:solidFill>
              </a:rPr>
              <a:t>“Seg. edge”</a:t>
            </a:r>
            <a:r>
              <a:rPr lang="en">
                <a:solidFill>
                  <a:schemeClr val="dk2"/>
                </a:solidFill>
              </a:rPr>
              <a:t> algorithm, the majority of the tips can be detected.</a:t>
            </a:r>
            <a:endParaRPr>
              <a:solidFill>
                <a:schemeClr val="dk2"/>
              </a:solidFill>
            </a:endParaRPr>
          </a:p>
          <a:p>
            <a:pPr indent="0" lvl="0" marL="0" rtl="0" algn="just">
              <a:spcBef>
                <a:spcPts val="0"/>
              </a:spcBef>
              <a:spcAft>
                <a:spcPts val="0"/>
              </a:spcAft>
              <a:buNone/>
            </a:pPr>
            <a:r>
              <a:t/>
            </a:r>
            <a:endParaRPr sz="800">
              <a:solidFill>
                <a:schemeClr val="dk2"/>
              </a:solidFill>
            </a:endParaRPr>
          </a:p>
          <a:p>
            <a:pPr indent="0" lvl="0" marL="0" rtl="0" algn="just">
              <a:spcBef>
                <a:spcPts val="0"/>
              </a:spcBef>
              <a:spcAft>
                <a:spcPts val="0"/>
              </a:spcAft>
              <a:buNone/>
            </a:pPr>
            <a:r>
              <a:rPr lang="en">
                <a:solidFill>
                  <a:schemeClr val="dk2"/>
                </a:solidFill>
              </a:rPr>
              <a:t>In this case, we’re viewing frame 20. </a:t>
            </a:r>
            <a:endParaRPr>
              <a:solidFill>
                <a:schemeClr val="dk2"/>
              </a:solidFill>
            </a:endParaRPr>
          </a:p>
          <a:p>
            <a:pPr indent="0" lvl="0" marL="0" rtl="0" algn="just">
              <a:spcBef>
                <a:spcPts val="0"/>
              </a:spcBef>
              <a:spcAft>
                <a:spcPts val="0"/>
              </a:spcAft>
              <a:buNone/>
            </a:pPr>
            <a:r>
              <a:t/>
            </a:r>
            <a:endParaRPr sz="800">
              <a:solidFill>
                <a:schemeClr val="dk2"/>
              </a:solidFill>
            </a:endParaRPr>
          </a:p>
          <a:p>
            <a:pPr indent="0" lvl="0" marL="0" rtl="0" algn="just">
              <a:spcBef>
                <a:spcPts val="0"/>
              </a:spcBef>
              <a:spcAft>
                <a:spcPts val="0"/>
              </a:spcAft>
              <a:buNone/>
            </a:pPr>
            <a:r>
              <a:rPr lang="en">
                <a:solidFill>
                  <a:schemeClr val="dk2"/>
                </a:solidFill>
              </a:rPr>
              <a:t>It is okay if some tips are skipped because missing tips can be added manually. Additionally, automated tracking of germination and tip elongation can accommodate tips missing in some frames as long as it does not persist over a large number of frames.</a:t>
            </a:r>
            <a:endParaRPr>
              <a:solidFill>
                <a:schemeClr val="dk2"/>
              </a:solidFill>
            </a:endParaRPr>
          </a:p>
          <a:p>
            <a:pPr indent="0" lvl="0" marL="0" rtl="0" algn="just">
              <a:spcBef>
                <a:spcPts val="0"/>
              </a:spcBef>
              <a:spcAft>
                <a:spcPts val="0"/>
              </a:spcAft>
              <a:buNone/>
            </a:pPr>
            <a:r>
              <a:t/>
            </a:r>
            <a:endParaRPr sz="800">
              <a:solidFill>
                <a:schemeClr val="dk2"/>
              </a:solidFill>
            </a:endParaRPr>
          </a:p>
          <a:p>
            <a:pPr indent="0" lvl="0" marL="0" rtl="0" algn="just">
              <a:spcBef>
                <a:spcPts val="0"/>
              </a:spcBef>
              <a:spcAft>
                <a:spcPts val="0"/>
              </a:spcAft>
              <a:buNone/>
            </a:pPr>
            <a:r>
              <a:rPr lang="en">
                <a:solidFill>
                  <a:schemeClr val="dk2"/>
                </a:solidFill>
              </a:rPr>
              <a:t>Please note that some </a:t>
            </a:r>
            <a:r>
              <a:rPr lang="en">
                <a:solidFill>
                  <a:schemeClr val="dk2"/>
                </a:solidFill>
                <a:highlight>
                  <a:srgbClr val="FF9900"/>
                </a:highlight>
              </a:rPr>
              <a:t>noise</a:t>
            </a:r>
            <a:r>
              <a:rPr lang="en">
                <a:solidFill>
                  <a:schemeClr val="dk2"/>
                </a:solidFill>
              </a:rPr>
              <a:t> and dead grains spills were detected as a tip but accounts for a small portion of all tips. These can be manually removed. </a:t>
            </a:r>
            <a:endParaRPr>
              <a:solidFill>
                <a:schemeClr val="dk2"/>
              </a:solidFill>
            </a:endParaRPr>
          </a:p>
          <a:p>
            <a:pPr indent="0" lvl="0" marL="0" rtl="0" algn="just">
              <a:spcBef>
                <a:spcPts val="0"/>
              </a:spcBef>
              <a:spcAft>
                <a:spcPts val="0"/>
              </a:spcAft>
              <a:buNone/>
            </a:pPr>
            <a:r>
              <a:t/>
            </a:r>
            <a:endParaRPr sz="800">
              <a:solidFill>
                <a:schemeClr val="dk2"/>
              </a:solidFill>
            </a:endParaRPr>
          </a:p>
          <a:p>
            <a:pPr indent="0" lvl="0" marL="0" rtl="0" algn="just">
              <a:spcBef>
                <a:spcPts val="0"/>
              </a:spcBef>
              <a:spcAft>
                <a:spcPts val="0"/>
              </a:spcAft>
              <a:buNone/>
            </a:pPr>
            <a:r>
              <a:rPr lang="en">
                <a:solidFill>
                  <a:schemeClr val="dk2"/>
                </a:solidFill>
              </a:rPr>
              <a:t>Further note that tips can be displayed using the </a:t>
            </a:r>
            <a:r>
              <a:rPr b="1" lang="en">
                <a:solidFill>
                  <a:schemeClr val="dk2"/>
                </a:solidFill>
                <a:highlight>
                  <a:srgbClr val="00FF00"/>
                </a:highlight>
              </a:rPr>
              <a:t>“tips”</a:t>
            </a:r>
            <a:r>
              <a:rPr lang="en">
                <a:solidFill>
                  <a:schemeClr val="dk2"/>
                </a:solidFill>
              </a:rPr>
              <a:t> option of Screen Controls</a:t>
            </a:r>
            <a:endParaRPr>
              <a:solidFill>
                <a:schemeClr val="dk2"/>
              </a:solidFill>
            </a:endParaRPr>
          </a:p>
        </p:txBody>
      </p:sp>
      <p:sp>
        <p:nvSpPr>
          <p:cNvPr id="264" name="Google Shape;264;p34"/>
          <p:cNvSpPr/>
          <p:nvPr/>
        </p:nvSpPr>
        <p:spPr>
          <a:xfrm>
            <a:off x="127275" y="2763275"/>
            <a:ext cx="248400" cy="2379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34"/>
          <p:cNvSpPr/>
          <p:nvPr/>
        </p:nvSpPr>
        <p:spPr>
          <a:xfrm>
            <a:off x="4648200" y="1830625"/>
            <a:ext cx="276000" cy="2379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34"/>
          <p:cNvSpPr/>
          <p:nvPr/>
        </p:nvSpPr>
        <p:spPr>
          <a:xfrm>
            <a:off x="4186475" y="4600775"/>
            <a:ext cx="276000" cy="2379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34"/>
          <p:cNvSpPr/>
          <p:nvPr/>
        </p:nvSpPr>
        <p:spPr>
          <a:xfrm>
            <a:off x="1587025" y="4427100"/>
            <a:ext cx="248400" cy="2379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5"/>
          <p:cNvPicPr preferRelativeResize="0"/>
          <p:nvPr/>
        </p:nvPicPr>
        <p:blipFill>
          <a:blip r:embed="rId3">
            <a:alphaModFix/>
          </a:blip>
          <a:stretch>
            <a:fillRect/>
          </a:stretch>
        </p:blipFill>
        <p:spPr>
          <a:xfrm>
            <a:off x="4014774" y="1591225"/>
            <a:ext cx="4224851" cy="3404031"/>
          </a:xfrm>
          <a:prstGeom prst="rect">
            <a:avLst/>
          </a:prstGeom>
          <a:noFill/>
          <a:ln>
            <a:noFill/>
          </a:ln>
        </p:spPr>
      </p:pic>
      <p:sp>
        <p:nvSpPr>
          <p:cNvPr id="273" name="Google Shape;273;p35"/>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Manual tip detection and modification</a:t>
            </a:r>
            <a:endParaRPr/>
          </a:p>
        </p:txBody>
      </p:sp>
      <p:sp>
        <p:nvSpPr>
          <p:cNvPr id="274" name="Google Shape;274;p35"/>
          <p:cNvSpPr txBox="1"/>
          <p:nvPr>
            <p:ph idx="1" type="body"/>
          </p:nvPr>
        </p:nvSpPr>
        <p:spPr>
          <a:xfrm>
            <a:off x="2256725" y="498775"/>
            <a:ext cx="6651900" cy="1032300"/>
          </a:xfrm>
          <a:prstGeom prst="rect">
            <a:avLst/>
          </a:prstGeom>
        </p:spPr>
        <p:txBody>
          <a:bodyPr anchorCtr="0" anchor="t" bIns="91425" lIns="91425" spcFirstLastPara="1" rIns="91425" wrap="square" tIns="91425">
            <a:normAutofit fontScale="62500"/>
          </a:bodyPr>
          <a:lstStyle/>
          <a:p>
            <a:pPr indent="-300037" lvl="0" marL="457200" rtl="0" algn="just">
              <a:spcBef>
                <a:spcPts val="0"/>
              </a:spcBef>
              <a:spcAft>
                <a:spcPts val="0"/>
              </a:spcAft>
              <a:buSzPct val="100000"/>
              <a:buChar char="-"/>
            </a:pPr>
            <a:r>
              <a:rPr lang="en"/>
              <a:t>Tips</a:t>
            </a:r>
            <a:r>
              <a:rPr lang="en"/>
              <a:t> can be added or removed using the </a:t>
            </a:r>
            <a:r>
              <a:rPr b="1" lang="en"/>
              <a:t>“add tip”</a:t>
            </a:r>
            <a:r>
              <a:rPr lang="en"/>
              <a:t> option of the “QC and Manual Tracking” panel. </a:t>
            </a:r>
            <a:endParaRPr/>
          </a:p>
          <a:p>
            <a:pPr indent="-300037" lvl="0" marL="457200" rtl="0" algn="just">
              <a:spcBef>
                <a:spcPts val="0"/>
              </a:spcBef>
              <a:spcAft>
                <a:spcPts val="0"/>
              </a:spcAft>
              <a:buSzPct val="100000"/>
              <a:buChar char="-"/>
            </a:pPr>
            <a:r>
              <a:rPr lang="en"/>
              <a:t>To manually add or remove a tip, follow the instructions provided. </a:t>
            </a:r>
            <a:endParaRPr/>
          </a:p>
          <a:p>
            <a:pPr indent="-300037" lvl="0" marL="457200" rtl="0" algn="just">
              <a:spcBef>
                <a:spcPts val="0"/>
              </a:spcBef>
              <a:spcAft>
                <a:spcPts val="0"/>
              </a:spcAft>
              <a:buSzPct val="100000"/>
              <a:buChar char="-"/>
            </a:pPr>
            <a:r>
              <a:rPr lang="en"/>
              <a:t>Note in the frame below that falsely identified tips were removed while others have been added</a:t>
            </a:r>
            <a:endParaRPr/>
          </a:p>
        </p:txBody>
      </p:sp>
      <p:sp>
        <p:nvSpPr>
          <p:cNvPr id="275" name="Google Shape;275;p35"/>
          <p:cNvSpPr/>
          <p:nvPr/>
        </p:nvSpPr>
        <p:spPr>
          <a:xfrm>
            <a:off x="4038385" y="3312261"/>
            <a:ext cx="197100" cy="1890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35"/>
          <p:cNvSpPr/>
          <p:nvPr/>
        </p:nvSpPr>
        <p:spPr>
          <a:xfrm>
            <a:off x="7627935" y="2571750"/>
            <a:ext cx="219000" cy="1890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35"/>
          <p:cNvSpPr/>
          <p:nvPr/>
        </p:nvSpPr>
        <p:spPr>
          <a:xfrm>
            <a:off x="5189960" y="4659961"/>
            <a:ext cx="197100" cy="1890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8" name="Google Shape;278;p35"/>
          <p:cNvPicPr preferRelativeResize="0"/>
          <p:nvPr/>
        </p:nvPicPr>
        <p:blipFill>
          <a:blip r:embed="rId4">
            <a:alphaModFix/>
          </a:blip>
          <a:stretch>
            <a:fillRect/>
          </a:stretch>
        </p:blipFill>
        <p:spPr>
          <a:xfrm>
            <a:off x="152400" y="622875"/>
            <a:ext cx="2104316" cy="43682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nvSpPr>
        <p:spPr>
          <a:xfrm>
            <a:off x="1637700" y="1296550"/>
            <a:ext cx="5868600" cy="217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4400">
                <a:solidFill>
                  <a:schemeClr val="dk1"/>
                </a:solidFill>
                <a:highlight>
                  <a:srgbClr val="FFFFFF"/>
                </a:highlight>
                <a:latin typeface="Calibri"/>
                <a:ea typeface="Calibri"/>
                <a:cs typeface="Calibri"/>
                <a:sym typeface="Calibri"/>
              </a:rPr>
              <a:t>Usage Instructions</a:t>
            </a:r>
            <a:endParaRPr sz="4400">
              <a:solidFill>
                <a:schemeClr val="dk1"/>
              </a:solidFill>
              <a:highlight>
                <a:srgbClr val="FFFFFF"/>
              </a:highlight>
              <a:latin typeface="Calibri"/>
              <a:ea typeface="Calibri"/>
              <a:cs typeface="Calibri"/>
              <a:sym typeface="Calibri"/>
            </a:endParaRPr>
          </a:p>
          <a:p>
            <a:pPr indent="0" lvl="0" marL="0" rtl="0" algn="ctr">
              <a:lnSpc>
                <a:spcPct val="115000"/>
              </a:lnSpc>
              <a:spcBef>
                <a:spcPts val="1200"/>
              </a:spcBef>
              <a:spcAft>
                <a:spcPts val="1200"/>
              </a:spcAft>
              <a:buNone/>
            </a:pPr>
            <a:r>
              <a:rPr lang="en" sz="3200">
                <a:solidFill>
                  <a:schemeClr val="dk1"/>
                </a:solidFill>
                <a:highlight>
                  <a:srgbClr val="FFFFFF"/>
                </a:highlight>
                <a:latin typeface="Calibri"/>
                <a:ea typeface="Calibri"/>
                <a:cs typeface="Calibri"/>
                <a:sym typeface="Calibri"/>
              </a:rPr>
              <a:t>Automated and Manual Tracking of Tip Elongation</a:t>
            </a:r>
            <a:endParaRPr sz="32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Automated tip tracking</a:t>
            </a:r>
            <a:endParaRPr/>
          </a:p>
        </p:txBody>
      </p:sp>
      <p:sp>
        <p:nvSpPr>
          <p:cNvPr id="289" name="Google Shape;289;p37"/>
          <p:cNvSpPr txBox="1"/>
          <p:nvPr>
            <p:ph idx="1" type="body"/>
          </p:nvPr>
        </p:nvSpPr>
        <p:spPr>
          <a:xfrm>
            <a:off x="111875" y="498775"/>
            <a:ext cx="8796600" cy="2073000"/>
          </a:xfrm>
          <a:prstGeom prst="rect">
            <a:avLst/>
          </a:prstGeom>
        </p:spPr>
        <p:txBody>
          <a:bodyPr anchorCtr="0" anchor="t" bIns="91425" lIns="91425" spcFirstLastPara="1" rIns="91425" wrap="square" tIns="91425">
            <a:normAutofit fontScale="62500" lnSpcReduction="20000"/>
          </a:bodyPr>
          <a:lstStyle/>
          <a:p>
            <a:pPr indent="0" lvl="0" marL="0" rtl="0" algn="just">
              <a:spcBef>
                <a:spcPts val="0"/>
              </a:spcBef>
              <a:spcAft>
                <a:spcPts val="0"/>
              </a:spcAft>
              <a:buNone/>
            </a:pPr>
            <a:r>
              <a:rPr lang="en"/>
              <a:t>TubeTracker implements the multi-object tracker from motpy to connect </a:t>
            </a:r>
            <a:r>
              <a:rPr lang="en"/>
              <a:t>overlapping</a:t>
            </a:r>
            <a:r>
              <a:rPr lang="en"/>
              <a:t> tips in successive frames. </a:t>
            </a:r>
            <a:endParaRPr/>
          </a:p>
          <a:p>
            <a:pPr indent="0" lvl="0" marL="0" rtl="0" algn="just">
              <a:spcBef>
                <a:spcPts val="1200"/>
              </a:spcBef>
              <a:spcAft>
                <a:spcPts val="0"/>
              </a:spcAft>
              <a:buNone/>
            </a:pPr>
            <a:r>
              <a:rPr lang="en"/>
              <a:t>To track tip elongation, 4 parameters are needed:</a:t>
            </a:r>
            <a:endParaRPr/>
          </a:p>
          <a:p>
            <a:pPr indent="-300037" lvl="0" marL="457200" rtl="0" algn="just">
              <a:spcBef>
                <a:spcPts val="1200"/>
              </a:spcBef>
              <a:spcAft>
                <a:spcPts val="0"/>
              </a:spcAft>
              <a:buSzPct val="100000"/>
              <a:buChar char="-"/>
            </a:pPr>
            <a:r>
              <a:rPr b="1" lang="en"/>
              <a:t>“Gap closing”</a:t>
            </a:r>
            <a:r>
              <a:rPr lang="en"/>
              <a:t>: This is the number of successive frames over which a tip is allowed to </a:t>
            </a:r>
            <a:r>
              <a:rPr lang="en"/>
              <a:t>disappear</a:t>
            </a:r>
            <a:endParaRPr/>
          </a:p>
          <a:p>
            <a:pPr indent="-300037" lvl="0" marL="457200" rtl="0" algn="just">
              <a:spcBef>
                <a:spcPts val="0"/>
              </a:spcBef>
              <a:spcAft>
                <a:spcPts val="0"/>
              </a:spcAft>
              <a:buSzPct val="100000"/>
              <a:buChar char="-"/>
            </a:pPr>
            <a:r>
              <a:rPr b="1" lang="en"/>
              <a:t>“Min. points/track”</a:t>
            </a:r>
            <a:r>
              <a:rPr lang="en"/>
              <a:t>: This represents the minimum number of frames over which a tip must be detected to yield a valid track</a:t>
            </a:r>
            <a:endParaRPr/>
          </a:p>
          <a:p>
            <a:pPr indent="-300037" lvl="0" marL="457200" rtl="0" algn="just">
              <a:spcBef>
                <a:spcPts val="0"/>
              </a:spcBef>
              <a:spcAft>
                <a:spcPts val="0"/>
              </a:spcAft>
              <a:buSzPct val="100000"/>
              <a:buChar char="-"/>
            </a:pPr>
            <a:r>
              <a:rPr b="1" lang="en"/>
              <a:t>“Min. overlap”</a:t>
            </a:r>
            <a:r>
              <a:rPr lang="en"/>
              <a:t>: This sets the minimum overlap (ratio of the intersection to total area) allowed between the bounding boxes defining tips in successive frames. If this is exceeded and gap closing fails, a new track will result rather than forming a continuous track. These tracks can manually be connected to form a continuous track (</a:t>
            </a:r>
            <a:r>
              <a:rPr b="1" lang="en"/>
              <a:t>see tracks 3, 43, and 94 below</a:t>
            </a:r>
            <a:r>
              <a:rPr lang="en"/>
              <a:t>). </a:t>
            </a:r>
            <a:endParaRPr/>
          </a:p>
          <a:p>
            <a:pPr indent="-300037" lvl="0" marL="457200" rtl="0" algn="just">
              <a:spcBef>
                <a:spcPts val="0"/>
              </a:spcBef>
              <a:spcAft>
                <a:spcPts val="0"/>
              </a:spcAft>
              <a:buSzPct val="100000"/>
              <a:buChar char="-"/>
            </a:pPr>
            <a:r>
              <a:rPr b="1" lang="en"/>
              <a:t>“Flattening gap”</a:t>
            </a:r>
            <a:r>
              <a:rPr lang="en"/>
              <a:t>: this represents the resolution used for producing less wrinkled tracks. It is measured in number of frames and cannot be greater or equal than </a:t>
            </a:r>
            <a:r>
              <a:rPr b="1" lang="en"/>
              <a:t>“Min. points/track”. </a:t>
            </a:r>
            <a:r>
              <a:rPr lang="en"/>
              <a:t>See example below. </a:t>
            </a:r>
            <a:endParaRPr/>
          </a:p>
        </p:txBody>
      </p:sp>
      <p:sp>
        <p:nvSpPr>
          <p:cNvPr id="290" name="Google Shape;290;p37"/>
          <p:cNvSpPr txBox="1"/>
          <p:nvPr/>
        </p:nvSpPr>
        <p:spPr>
          <a:xfrm>
            <a:off x="5316588" y="4382375"/>
            <a:ext cx="15609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en" sz="1200">
                <a:solidFill>
                  <a:schemeClr val="dk2"/>
                </a:solidFill>
              </a:rPr>
              <a:t>Smoothing</a:t>
            </a:r>
            <a:r>
              <a:rPr b="1" lang="en" sz="1200">
                <a:solidFill>
                  <a:schemeClr val="dk2"/>
                </a:solidFill>
              </a:rPr>
              <a:t> gap = 1</a:t>
            </a:r>
            <a:endParaRPr sz="800"/>
          </a:p>
        </p:txBody>
      </p:sp>
      <p:sp>
        <p:nvSpPr>
          <p:cNvPr id="291" name="Google Shape;291;p37"/>
          <p:cNvSpPr txBox="1"/>
          <p:nvPr/>
        </p:nvSpPr>
        <p:spPr>
          <a:xfrm>
            <a:off x="7248500" y="4382375"/>
            <a:ext cx="15609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en" sz="1200">
                <a:solidFill>
                  <a:schemeClr val="dk2"/>
                </a:solidFill>
              </a:rPr>
              <a:t>Smoothing</a:t>
            </a:r>
            <a:r>
              <a:rPr b="1" lang="en" sz="1200">
                <a:solidFill>
                  <a:schemeClr val="dk2"/>
                </a:solidFill>
              </a:rPr>
              <a:t> gap = 5</a:t>
            </a:r>
            <a:endParaRPr b="1" sz="1200">
              <a:solidFill>
                <a:schemeClr val="dk2"/>
              </a:solidFill>
            </a:endParaRPr>
          </a:p>
        </p:txBody>
      </p:sp>
      <p:pic>
        <p:nvPicPr>
          <p:cNvPr id="292" name="Google Shape;292;p37"/>
          <p:cNvPicPr preferRelativeResize="0"/>
          <p:nvPr/>
        </p:nvPicPr>
        <p:blipFill>
          <a:blip r:embed="rId3">
            <a:alphaModFix/>
          </a:blip>
          <a:stretch>
            <a:fillRect/>
          </a:stretch>
        </p:blipFill>
        <p:spPr>
          <a:xfrm>
            <a:off x="5156411" y="2890311"/>
            <a:ext cx="1881275" cy="1505025"/>
          </a:xfrm>
          <a:prstGeom prst="rect">
            <a:avLst/>
          </a:prstGeom>
          <a:noFill/>
          <a:ln>
            <a:noFill/>
          </a:ln>
        </p:spPr>
      </p:pic>
      <p:pic>
        <p:nvPicPr>
          <p:cNvPr id="293" name="Google Shape;293;p37"/>
          <p:cNvPicPr preferRelativeResize="0"/>
          <p:nvPr/>
        </p:nvPicPr>
        <p:blipFill>
          <a:blip r:embed="rId4">
            <a:alphaModFix/>
          </a:blip>
          <a:stretch>
            <a:fillRect/>
          </a:stretch>
        </p:blipFill>
        <p:spPr>
          <a:xfrm>
            <a:off x="7088325" y="2890325"/>
            <a:ext cx="1897666" cy="1505050"/>
          </a:xfrm>
          <a:prstGeom prst="rect">
            <a:avLst/>
          </a:prstGeom>
          <a:noFill/>
          <a:ln>
            <a:noFill/>
          </a:ln>
        </p:spPr>
      </p:pic>
      <p:pic>
        <p:nvPicPr>
          <p:cNvPr id="294" name="Google Shape;294;p37"/>
          <p:cNvPicPr preferRelativeResize="0"/>
          <p:nvPr/>
        </p:nvPicPr>
        <p:blipFill rotWithShape="1">
          <a:blip r:embed="rId5">
            <a:alphaModFix/>
          </a:blip>
          <a:srcRect b="1293" l="0" r="0" t="0"/>
          <a:stretch/>
        </p:blipFill>
        <p:spPr>
          <a:xfrm>
            <a:off x="111875" y="2746000"/>
            <a:ext cx="2098725" cy="1856625"/>
          </a:xfrm>
          <a:prstGeom prst="rect">
            <a:avLst/>
          </a:prstGeom>
          <a:noFill/>
          <a:ln>
            <a:noFill/>
          </a:ln>
        </p:spPr>
      </p:pic>
      <p:pic>
        <p:nvPicPr>
          <p:cNvPr id="295" name="Google Shape;295;p37"/>
          <p:cNvPicPr preferRelativeResize="0"/>
          <p:nvPr/>
        </p:nvPicPr>
        <p:blipFill>
          <a:blip r:embed="rId6">
            <a:alphaModFix/>
          </a:blip>
          <a:stretch>
            <a:fillRect/>
          </a:stretch>
        </p:blipFill>
        <p:spPr>
          <a:xfrm>
            <a:off x="2419775" y="2890287"/>
            <a:ext cx="1881285" cy="1505050"/>
          </a:xfrm>
          <a:prstGeom prst="rect">
            <a:avLst/>
          </a:prstGeom>
          <a:noFill/>
          <a:ln>
            <a:noFill/>
          </a:ln>
        </p:spPr>
      </p:pic>
      <p:sp>
        <p:nvSpPr>
          <p:cNvPr id="296" name="Google Shape;296;p37"/>
          <p:cNvSpPr/>
          <p:nvPr/>
        </p:nvSpPr>
        <p:spPr>
          <a:xfrm>
            <a:off x="4445125" y="3737575"/>
            <a:ext cx="472800" cy="1623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37"/>
          <p:cNvSpPr txBox="1"/>
          <p:nvPr/>
        </p:nvSpPr>
        <p:spPr>
          <a:xfrm>
            <a:off x="4263533" y="3368275"/>
            <a:ext cx="10554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en" sz="1200">
                <a:solidFill>
                  <a:schemeClr val="dk2"/>
                </a:solidFill>
              </a:rPr>
              <a:t>l</a:t>
            </a:r>
            <a:r>
              <a:rPr b="1" lang="en" sz="1200">
                <a:solidFill>
                  <a:schemeClr val="dk2"/>
                </a:solidFill>
              </a:rPr>
              <a:t>ink tracks</a:t>
            </a:r>
            <a:endParaRPr sz="800"/>
          </a:p>
        </p:txBody>
      </p:sp>
      <p:sp>
        <p:nvSpPr>
          <p:cNvPr id="298" name="Google Shape;298;p37"/>
          <p:cNvSpPr txBox="1"/>
          <p:nvPr/>
        </p:nvSpPr>
        <p:spPr>
          <a:xfrm>
            <a:off x="4383725" y="3814500"/>
            <a:ext cx="690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900">
                <a:solidFill>
                  <a:schemeClr val="dk2"/>
                </a:solidFill>
              </a:rPr>
              <a:t>Manual function,</a:t>
            </a:r>
            <a:endParaRPr b="1" sz="900">
              <a:solidFill>
                <a:schemeClr val="dk2"/>
              </a:solidFill>
            </a:endParaRPr>
          </a:p>
        </p:txBody>
      </p:sp>
      <p:sp>
        <p:nvSpPr>
          <p:cNvPr id="299" name="Google Shape;299;p37"/>
          <p:cNvSpPr txBox="1"/>
          <p:nvPr/>
        </p:nvSpPr>
        <p:spPr>
          <a:xfrm>
            <a:off x="4383725" y="4136125"/>
            <a:ext cx="690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900">
                <a:solidFill>
                  <a:schemeClr val="dk2"/>
                </a:solidFill>
              </a:rPr>
              <a:t>see next slide</a:t>
            </a:r>
            <a:endParaRPr b="1" sz="9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299525" y="501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320"/>
              <a:t>Manual user inputs improve </a:t>
            </a:r>
            <a:r>
              <a:rPr lang="en" sz="2320"/>
              <a:t>automatically</a:t>
            </a:r>
            <a:r>
              <a:rPr lang="en" sz="2320"/>
              <a:t> generated tracks</a:t>
            </a:r>
            <a:endParaRPr sz="2320"/>
          </a:p>
        </p:txBody>
      </p:sp>
      <p:sp>
        <p:nvSpPr>
          <p:cNvPr id="305" name="Google Shape;305;p38"/>
          <p:cNvSpPr txBox="1"/>
          <p:nvPr>
            <p:ph idx="1" type="body"/>
          </p:nvPr>
        </p:nvSpPr>
        <p:spPr>
          <a:xfrm>
            <a:off x="2421500" y="498775"/>
            <a:ext cx="6486900" cy="4501200"/>
          </a:xfrm>
          <a:prstGeom prst="rect">
            <a:avLst/>
          </a:prstGeom>
        </p:spPr>
        <p:txBody>
          <a:bodyPr anchorCtr="0" anchor="t" bIns="91425" lIns="91425" spcFirstLastPara="1" rIns="91425" wrap="square" tIns="91425">
            <a:normAutofit fontScale="77500" lnSpcReduction="10000"/>
          </a:bodyPr>
          <a:lstStyle/>
          <a:p>
            <a:pPr indent="0" lvl="0" marL="0" rtl="0" algn="just">
              <a:spcBef>
                <a:spcPts val="0"/>
              </a:spcBef>
              <a:spcAft>
                <a:spcPts val="0"/>
              </a:spcAft>
              <a:buNone/>
            </a:pPr>
            <a:r>
              <a:rPr lang="en"/>
              <a:t>Pollen tube tracks generated through automated functions can be modified using manual functions highlighted inside the green box. Note that instructions for how to modify tracks are provided when each option is selected.</a:t>
            </a:r>
            <a:endParaRPr/>
          </a:p>
          <a:p>
            <a:pPr indent="0" lvl="0" marL="0" rtl="0" algn="just">
              <a:spcBef>
                <a:spcPts val="1200"/>
              </a:spcBef>
              <a:spcAft>
                <a:spcPts val="0"/>
              </a:spcAft>
              <a:buNone/>
            </a:pPr>
            <a:r>
              <a:rPr lang="en"/>
              <a:t>Six options are provided to manually manipulate each track directly on the screen or by indexing tracks using </a:t>
            </a:r>
            <a:r>
              <a:rPr lang="en"/>
              <a:t>their</a:t>
            </a:r>
            <a:r>
              <a:rPr lang="en"/>
              <a:t> track IDs. </a:t>
            </a:r>
            <a:endParaRPr/>
          </a:p>
          <a:p>
            <a:pPr indent="0" lvl="0" marL="0" rtl="0" algn="just">
              <a:spcBef>
                <a:spcPts val="1200"/>
              </a:spcBef>
              <a:spcAft>
                <a:spcPts val="0"/>
              </a:spcAft>
              <a:buNone/>
            </a:pPr>
            <a:r>
              <a:rPr lang="en"/>
              <a:t>These options are:</a:t>
            </a:r>
            <a:endParaRPr/>
          </a:p>
          <a:p>
            <a:pPr indent="-317182" lvl="0" marL="457200" rtl="0" algn="just">
              <a:spcBef>
                <a:spcPts val="1200"/>
              </a:spcBef>
              <a:spcAft>
                <a:spcPts val="0"/>
              </a:spcAft>
              <a:buSzPct val="100000"/>
              <a:buChar char="-"/>
            </a:pPr>
            <a:r>
              <a:rPr b="1" lang="en"/>
              <a:t>“add track”</a:t>
            </a:r>
            <a:r>
              <a:rPr lang="en"/>
              <a:t>:</a:t>
            </a:r>
            <a:r>
              <a:rPr lang="en"/>
              <a:t> creates a new track using user provided screen positions over multiple frames. </a:t>
            </a:r>
            <a:endParaRPr/>
          </a:p>
          <a:p>
            <a:pPr indent="-317182" lvl="0" marL="457200" rtl="0" algn="just">
              <a:spcBef>
                <a:spcPts val="0"/>
              </a:spcBef>
              <a:spcAft>
                <a:spcPts val="0"/>
              </a:spcAft>
              <a:buSzPct val="100000"/>
              <a:buChar char="-"/>
            </a:pPr>
            <a:r>
              <a:rPr b="1" lang="en"/>
              <a:t>“remove track”</a:t>
            </a:r>
            <a:r>
              <a:rPr lang="en"/>
              <a:t>: removes one more more existing tracks given their ids </a:t>
            </a:r>
            <a:endParaRPr/>
          </a:p>
          <a:p>
            <a:pPr indent="-317182" lvl="0" marL="457200" rtl="0" algn="just">
              <a:spcBef>
                <a:spcPts val="0"/>
              </a:spcBef>
              <a:spcAft>
                <a:spcPts val="0"/>
              </a:spcAft>
              <a:buSzPct val="100000"/>
              <a:buChar char="-"/>
            </a:pPr>
            <a:r>
              <a:rPr b="1" lang="en"/>
              <a:t>“link track”</a:t>
            </a:r>
            <a:r>
              <a:rPr lang="en"/>
              <a:t>: links together a series of tracks belonging to the same pollen tube given their ids. </a:t>
            </a:r>
            <a:endParaRPr/>
          </a:p>
          <a:p>
            <a:pPr indent="-317182" lvl="0" marL="457200" rtl="0" algn="just">
              <a:spcBef>
                <a:spcPts val="0"/>
              </a:spcBef>
              <a:spcAft>
                <a:spcPts val="0"/>
              </a:spcAft>
              <a:buSzPct val="100000"/>
              <a:buChar char="-"/>
            </a:pPr>
            <a:r>
              <a:rPr b="1" lang="en"/>
              <a:t>“extend track”</a:t>
            </a:r>
            <a:r>
              <a:rPr lang="en"/>
              <a:t>: extends an existing track using user provided screen position over one or more frames.</a:t>
            </a:r>
            <a:endParaRPr/>
          </a:p>
          <a:p>
            <a:pPr indent="-317182" lvl="0" marL="457200" rtl="0" algn="just">
              <a:spcBef>
                <a:spcPts val="0"/>
              </a:spcBef>
              <a:spcAft>
                <a:spcPts val="0"/>
              </a:spcAft>
              <a:buSzPct val="100000"/>
              <a:buChar char="-"/>
            </a:pPr>
            <a:r>
              <a:rPr b="1" lang="en"/>
              <a:t>“split track”</a:t>
            </a:r>
            <a:r>
              <a:rPr lang="en"/>
              <a:t>: cuts an existing track into 2 new tracks given the former track id and a screen position corresponding to the split location</a:t>
            </a:r>
            <a:endParaRPr/>
          </a:p>
          <a:p>
            <a:pPr indent="-317182" lvl="0" marL="457200" rtl="0" algn="just">
              <a:spcBef>
                <a:spcPts val="0"/>
              </a:spcBef>
              <a:spcAft>
                <a:spcPts val="0"/>
              </a:spcAft>
              <a:buSzPct val="100000"/>
              <a:buChar char="-"/>
            </a:pPr>
            <a:r>
              <a:rPr b="1" lang="en"/>
              <a:t>“truncate track”</a:t>
            </a:r>
            <a:r>
              <a:rPr lang="en"/>
              <a:t>: similar to split, however, the tail end of the former track is discarded. </a:t>
            </a:r>
            <a:endParaRPr/>
          </a:p>
        </p:txBody>
      </p:sp>
      <p:pic>
        <p:nvPicPr>
          <p:cNvPr id="306" name="Google Shape;306;p38"/>
          <p:cNvPicPr preferRelativeResize="0"/>
          <p:nvPr/>
        </p:nvPicPr>
        <p:blipFill>
          <a:blip r:embed="rId3">
            <a:alphaModFix/>
          </a:blip>
          <a:stretch>
            <a:fillRect/>
          </a:stretch>
        </p:blipFill>
        <p:spPr>
          <a:xfrm>
            <a:off x="223924" y="730525"/>
            <a:ext cx="2113325" cy="4196599"/>
          </a:xfrm>
          <a:prstGeom prst="rect">
            <a:avLst/>
          </a:prstGeom>
          <a:noFill/>
          <a:ln>
            <a:noFill/>
          </a:ln>
        </p:spPr>
      </p:pic>
      <p:sp>
        <p:nvSpPr>
          <p:cNvPr id="307" name="Google Shape;307;p38"/>
          <p:cNvSpPr/>
          <p:nvPr/>
        </p:nvSpPr>
        <p:spPr>
          <a:xfrm>
            <a:off x="223925" y="943625"/>
            <a:ext cx="2113200" cy="7842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txBox="1"/>
          <p:nvPr/>
        </p:nvSpPr>
        <p:spPr>
          <a:xfrm>
            <a:off x="1637700" y="1296550"/>
            <a:ext cx="5868600" cy="2742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4400">
                <a:solidFill>
                  <a:schemeClr val="dk1"/>
                </a:solidFill>
                <a:highlight>
                  <a:srgbClr val="FFFFFF"/>
                </a:highlight>
                <a:latin typeface="Calibri"/>
                <a:ea typeface="Calibri"/>
                <a:cs typeface="Calibri"/>
                <a:sym typeface="Calibri"/>
              </a:rPr>
              <a:t>Usage Instructions</a:t>
            </a:r>
            <a:endParaRPr sz="4400">
              <a:solidFill>
                <a:schemeClr val="dk1"/>
              </a:solidFill>
              <a:highlight>
                <a:srgbClr val="FFFFFF"/>
              </a:highlight>
              <a:latin typeface="Calibri"/>
              <a:ea typeface="Calibri"/>
              <a:cs typeface="Calibri"/>
              <a:sym typeface="Calibri"/>
            </a:endParaRPr>
          </a:p>
          <a:p>
            <a:pPr indent="0" lvl="0" marL="0" rtl="0" algn="ctr">
              <a:lnSpc>
                <a:spcPct val="115000"/>
              </a:lnSpc>
              <a:spcBef>
                <a:spcPts val="1200"/>
              </a:spcBef>
              <a:spcAft>
                <a:spcPts val="1200"/>
              </a:spcAft>
              <a:buNone/>
            </a:pPr>
            <a:r>
              <a:rPr lang="en" sz="3200">
                <a:solidFill>
                  <a:schemeClr val="dk1"/>
                </a:solidFill>
                <a:highlight>
                  <a:srgbClr val="FFFFFF"/>
                </a:highlight>
                <a:latin typeface="Calibri"/>
                <a:ea typeface="Calibri"/>
                <a:cs typeface="Calibri"/>
                <a:sym typeface="Calibri"/>
              </a:rPr>
              <a:t>Automated and Manual Tracking of grain germination and grain/tip survival</a:t>
            </a:r>
            <a:endParaRPr sz="32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0"/>
          <p:cNvPicPr preferRelativeResize="0"/>
          <p:nvPr/>
        </p:nvPicPr>
        <p:blipFill>
          <a:blip r:embed="rId3">
            <a:alphaModFix/>
          </a:blip>
          <a:stretch>
            <a:fillRect/>
          </a:stretch>
        </p:blipFill>
        <p:spPr>
          <a:xfrm>
            <a:off x="872975" y="832000"/>
            <a:ext cx="1827674" cy="1614150"/>
          </a:xfrm>
          <a:prstGeom prst="rect">
            <a:avLst/>
          </a:prstGeom>
          <a:noFill/>
          <a:ln>
            <a:noFill/>
          </a:ln>
        </p:spPr>
      </p:pic>
      <p:sp>
        <p:nvSpPr>
          <p:cNvPr id="318" name="Google Shape;318;p40"/>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Automated tracking of grain germination</a:t>
            </a:r>
            <a:endParaRPr/>
          </a:p>
        </p:txBody>
      </p:sp>
      <p:sp>
        <p:nvSpPr>
          <p:cNvPr id="319" name="Google Shape;319;p40"/>
          <p:cNvSpPr txBox="1"/>
          <p:nvPr>
            <p:ph idx="1" type="body"/>
          </p:nvPr>
        </p:nvSpPr>
        <p:spPr>
          <a:xfrm>
            <a:off x="3361175" y="498775"/>
            <a:ext cx="5547300" cy="3473100"/>
          </a:xfrm>
          <a:prstGeom prst="rect">
            <a:avLst/>
          </a:prstGeom>
        </p:spPr>
        <p:txBody>
          <a:bodyPr anchorCtr="0" anchor="t" bIns="91425" lIns="91425" spcFirstLastPara="1" rIns="91425" wrap="square" tIns="91425">
            <a:normAutofit fontScale="62500" lnSpcReduction="10000"/>
          </a:bodyPr>
          <a:lstStyle/>
          <a:p>
            <a:pPr indent="0" lvl="0" marL="0" rtl="0" algn="just">
              <a:spcBef>
                <a:spcPts val="0"/>
              </a:spcBef>
              <a:spcAft>
                <a:spcPts val="0"/>
              </a:spcAft>
              <a:buNone/>
            </a:pPr>
            <a:r>
              <a:rPr lang="en"/>
              <a:t>TubeTracker implements 2 algorithms for tracking germination. U</a:t>
            </a:r>
            <a:r>
              <a:rPr lang="en"/>
              <a:t>se the provided toggle to indicate which you are using.</a:t>
            </a:r>
            <a:endParaRPr/>
          </a:p>
          <a:p>
            <a:pPr indent="-300037" lvl="0" marL="457200" rtl="0" algn="just">
              <a:spcBef>
                <a:spcPts val="1200"/>
              </a:spcBef>
              <a:spcAft>
                <a:spcPts val="0"/>
              </a:spcAft>
              <a:buSzPct val="100000"/>
              <a:buChar char="-"/>
            </a:pPr>
            <a:r>
              <a:rPr lang="en"/>
              <a:t>“</a:t>
            </a:r>
            <a:r>
              <a:rPr b="1" lang="en"/>
              <a:t>Tip ovlp</a:t>
            </a:r>
            <a:r>
              <a:rPr lang="en"/>
              <a:t>”: This method checks for overlap between detected grains and tips to make germination calls and is the </a:t>
            </a:r>
            <a:r>
              <a:rPr lang="en"/>
              <a:t>preferred</a:t>
            </a:r>
            <a:r>
              <a:rPr lang="en"/>
              <a:t> method in cases where automatic/manual tip detection is complete across all/most frames.</a:t>
            </a:r>
            <a:endParaRPr/>
          </a:p>
          <a:p>
            <a:pPr indent="-300037" lvl="0" marL="457200" rtl="0" algn="just">
              <a:spcBef>
                <a:spcPts val="0"/>
              </a:spcBef>
              <a:spcAft>
                <a:spcPts val="0"/>
              </a:spcAft>
              <a:buSzPct val="100000"/>
              <a:buChar char="-"/>
            </a:pPr>
            <a:r>
              <a:rPr lang="en"/>
              <a:t>“</a:t>
            </a:r>
            <a:r>
              <a:rPr b="1" lang="en"/>
              <a:t>Area Chg</a:t>
            </a:r>
            <a:r>
              <a:rPr lang="en"/>
              <a:t>”: This methods uses the increase in area of the bounding box around the germinated grain to make germination calls and is the preferred method when tip detection is inconsistent or was not done across frames. </a:t>
            </a:r>
            <a:endParaRPr/>
          </a:p>
          <a:p>
            <a:pPr indent="0" lvl="0" marL="0" rtl="0" algn="just">
              <a:spcBef>
                <a:spcPts val="1200"/>
              </a:spcBef>
              <a:spcAft>
                <a:spcPts val="0"/>
              </a:spcAft>
              <a:buNone/>
            </a:pPr>
            <a:r>
              <a:rPr lang="en"/>
              <a:t>3 user inputs are required to track germination</a:t>
            </a:r>
            <a:endParaRPr/>
          </a:p>
          <a:p>
            <a:pPr indent="-300037" lvl="0" marL="457200" rtl="0" algn="just">
              <a:spcBef>
                <a:spcPts val="1200"/>
              </a:spcBef>
              <a:spcAft>
                <a:spcPts val="0"/>
              </a:spcAft>
              <a:buSzPct val="100000"/>
              <a:buChar char="-"/>
            </a:pPr>
            <a:r>
              <a:rPr lang="en"/>
              <a:t>“</a:t>
            </a:r>
            <a:r>
              <a:rPr b="1" lang="en"/>
              <a:t>Confirmation frames</a:t>
            </a:r>
            <a:r>
              <a:rPr lang="en"/>
              <a:t>”: number of frames used to confirm that a tube has emerged from a grain.</a:t>
            </a:r>
            <a:endParaRPr/>
          </a:p>
          <a:p>
            <a:pPr indent="-300037" lvl="0" marL="457200" rtl="0" algn="just">
              <a:spcBef>
                <a:spcPts val="0"/>
              </a:spcBef>
              <a:spcAft>
                <a:spcPts val="0"/>
              </a:spcAft>
              <a:buSzPct val="100000"/>
              <a:buChar char="-"/>
            </a:pPr>
            <a:r>
              <a:rPr lang="en"/>
              <a:t> “</a:t>
            </a:r>
            <a:r>
              <a:rPr b="1" lang="en"/>
              <a:t>Acceptance ratio</a:t>
            </a:r>
            <a:r>
              <a:rPr lang="en"/>
              <a:t>”: the fraction of “</a:t>
            </a:r>
            <a:r>
              <a:rPr b="1" lang="en"/>
              <a:t>Confirmation frames</a:t>
            </a:r>
            <a:r>
              <a:rPr lang="en"/>
              <a:t>” for which a grain must remain germinated during confirmation.</a:t>
            </a:r>
            <a:endParaRPr/>
          </a:p>
          <a:p>
            <a:pPr indent="-300037" lvl="0" marL="457200" rtl="0" algn="just">
              <a:spcBef>
                <a:spcPts val="0"/>
              </a:spcBef>
              <a:spcAft>
                <a:spcPts val="0"/>
              </a:spcAft>
              <a:buSzPct val="100000"/>
              <a:buChar char="-"/>
            </a:pPr>
            <a:r>
              <a:rPr lang="en"/>
              <a:t>“</a:t>
            </a:r>
            <a:r>
              <a:rPr b="1" lang="en"/>
              <a:t>germination p_val</a:t>
            </a:r>
            <a:r>
              <a:rPr lang="en"/>
              <a:t>”: threshold from null distribution used to make germination calls. Only required when using the “</a:t>
            </a:r>
            <a:r>
              <a:rPr b="1" lang="en"/>
              <a:t>Area Chg</a:t>
            </a:r>
            <a:r>
              <a:rPr lang="en"/>
              <a:t>” algorithm. </a:t>
            </a:r>
            <a:endParaRPr/>
          </a:p>
        </p:txBody>
      </p:sp>
      <p:sp>
        <p:nvSpPr>
          <p:cNvPr id="320" name="Google Shape;320;p40"/>
          <p:cNvSpPr txBox="1"/>
          <p:nvPr/>
        </p:nvSpPr>
        <p:spPr>
          <a:xfrm>
            <a:off x="6420300" y="3892725"/>
            <a:ext cx="24456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2"/>
                </a:solidFill>
              </a:rPr>
              <a:t>Panel B (tip overlap) and C </a:t>
            </a:r>
            <a:r>
              <a:rPr lang="en" sz="1200">
                <a:solidFill>
                  <a:schemeClr val="dk2"/>
                </a:solidFill>
              </a:rPr>
              <a:t>(area change)</a:t>
            </a:r>
            <a:r>
              <a:rPr lang="en" sz="1200">
                <a:solidFill>
                  <a:schemeClr val="dk2"/>
                </a:solidFill>
              </a:rPr>
              <a:t> of Figure 3 of the manuscript of </a:t>
            </a:r>
            <a:r>
              <a:rPr lang="en" sz="1200">
                <a:solidFill>
                  <a:schemeClr val="dk2"/>
                </a:solidFill>
              </a:rPr>
              <a:t>TubeTracker </a:t>
            </a:r>
            <a:r>
              <a:rPr lang="en" sz="1200">
                <a:solidFill>
                  <a:schemeClr val="dk2"/>
                </a:solidFill>
              </a:rPr>
              <a:t>demonstrating the algorithms used for tracking elongation. </a:t>
            </a:r>
            <a:endParaRPr sz="1200">
              <a:solidFill>
                <a:schemeClr val="dk2"/>
              </a:solidFill>
            </a:endParaRPr>
          </a:p>
        </p:txBody>
      </p:sp>
      <p:pic>
        <p:nvPicPr>
          <p:cNvPr id="321" name="Google Shape;321;p40"/>
          <p:cNvPicPr preferRelativeResize="0"/>
          <p:nvPr/>
        </p:nvPicPr>
        <p:blipFill>
          <a:blip r:embed="rId4">
            <a:alphaModFix/>
          </a:blip>
          <a:stretch>
            <a:fillRect/>
          </a:stretch>
        </p:blipFill>
        <p:spPr>
          <a:xfrm>
            <a:off x="98256" y="2655275"/>
            <a:ext cx="3224719" cy="1614151"/>
          </a:xfrm>
          <a:prstGeom prst="rect">
            <a:avLst/>
          </a:prstGeom>
          <a:noFill/>
          <a:ln>
            <a:noFill/>
          </a:ln>
        </p:spPr>
      </p:pic>
      <p:pic>
        <p:nvPicPr>
          <p:cNvPr id="322" name="Google Shape;322;p40"/>
          <p:cNvPicPr preferRelativeResize="0"/>
          <p:nvPr/>
        </p:nvPicPr>
        <p:blipFill>
          <a:blip r:embed="rId5">
            <a:alphaModFix/>
          </a:blip>
          <a:stretch>
            <a:fillRect/>
          </a:stretch>
        </p:blipFill>
        <p:spPr>
          <a:xfrm>
            <a:off x="3399175" y="3977123"/>
            <a:ext cx="3021125" cy="9476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Automated germination tracking, an example</a:t>
            </a:r>
            <a:endParaRPr/>
          </a:p>
        </p:txBody>
      </p:sp>
      <p:sp>
        <p:nvSpPr>
          <p:cNvPr id="328" name="Google Shape;328;p41"/>
          <p:cNvSpPr txBox="1"/>
          <p:nvPr/>
        </p:nvSpPr>
        <p:spPr>
          <a:xfrm>
            <a:off x="5391700" y="984000"/>
            <a:ext cx="3688500" cy="329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2"/>
                </a:solidFill>
              </a:rPr>
              <a:t>Using the </a:t>
            </a:r>
            <a:r>
              <a:rPr b="1" lang="en">
                <a:solidFill>
                  <a:schemeClr val="dk2"/>
                </a:solidFill>
              </a:rPr>
              <a:t>“</a:t>
            </a:r>
            <a:r>
              <a:rPr b="1" lang="en">
                <a:solidFill>
                  <a:schemeClr val="dk2"/>
                </a:solidFill>
              </a:rPr>
              <a:t>Tip ovlp</a:t>
            </a:r>
            <a:r>
              <a:rPr b="1" lang="en">
                <a:solidFill>
                  <a:schemeClr val="dk2"/>
                </a:solidFill>
              </a:rPr>
              <a:t>”</a:t>
            </a:r>
            <a:r>
              <a:rPr lang="en">
                <a:solidFill>
                  <a:schemeClr val="dk2"/>
                </a:solidFill>
              </a:rPr>
              <a:t> algorithm, taking 5 minutes to add undetected tips in early frames every 5 frames and applying the hint bellow, the majority of germination events are properly called (bounding box changes from red to green). </a:t>
            </a:r>
            <a:endParaRPr>
              <a:solidFill>
                <a:schemeClr val="dk2"/>
              </a:solidFill>
            </a:endParaRPr>
          </a:p>
          <a:p>
            <a:pPr indent="0" lvl="0" marL="0" rtl="0" algn="just">
              <a:spcBef>
                <a:spcPts val="0"/>
              </a:spcBef>
              <a:spcAft>
                <a:spcPts val="0"/>
              </a:spcAft>
              <a:buNone/>
            </a:pPr>
            <a:r>
              <a:t/>
            </a:r>
            <a:endParaRPr sz="600">
              <a:solidFill>
                <a:schemeClr val="dk2"/>
              </a:solidFill>
            </a:endParaRPr>
          </a:p>
          <a:p>
            <a:pPr indent="0" lvl="0" marL="0" rtl="0" algn="just">
              <a:spcBef>
                <a:spcPts val="0"/>
              </a:spcBef>
              <a:spcAft>
                <a:spcPts val="0"/>
              </a:spcAft>
              <a:buNone/>
            </a:pPr>
            <a:r>
              <a:rPr lang="en">
                <a:solidFill>
                  <a:schemeClr val="dk2"/>
                </a:solidFill>
              </a:rPr>
              <a:t>Hint: if tracking both grain germination and tip elongation, I would recommend tracking tip elongation first. At the end of this tracking, you will be asked if you would like to keep tip locations that were predicted to close gaps between tracks. More tip locations should improve the accuracy of the </a:t>
            </a:r>
            <a:r>
              <a:rPr b="1" lang="en">
                <a:solidFill>
                  <a:schemeClr val="dk2"/>
                </a:solidFill>
              </a:rPr>
              <a:t>“Tip ovlp” </a:t>
            </a:r>
            <a:r>
              <a:rPr lang="en">
                <a:solidFill>
                  <a:schemeClr val="dk2"/>
                </a:solidFill>
              </a:rPr>
              <a:t>algorithm.</a:t>
            </a:r>
            <a:endParaRPr>
              <a:solidFill>
                <a:schemeClr val="dk2"/>
              </a:solidFill>
            </a:endParaRPr>
          </a:p>
        </p:txBody>
      </p:sp>
      <p:pic>
        <p:nvPicPr>
          <p:cNvPr id="329" name="Google Shape;329;p41"/>
          <p:cNvPicPr preferRelativeResize="0"/>
          <p:nvPr/>
        </p:nvPicPr>
        <p:blipFill rotWithShape="1">
          <a:blip r:embed="rId3">
            <a:alphaModFix/>
          </a:blip>
          <a:srcRect b="59" l="0" r="0" t="59"/>
          <a:stretch/>
        </p:blipFill>
        <p:spPr>
          <a:xfrm>
            <a:off x="152400" y="775275"/>
            <a:ext cx="5086903" cy="40936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206400" y="254525"/>
            <a:ext cx="873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59">
                <a:highlight>
                  <a:srgbClr val="FFFFFF"/>
                </a:highlight>
                <a:latin typeface="Calibri"/>
                <a:ea typeface="Calibri"/>
                <a:cs typeface="Calibri"/>
                <a:sym typeface="Calibri"/>
              </a:rPr>
              <a:t>Install a virtual environment handler (miniconda3)</a:t>
            </a:r>
            <a:endParaRPr sz="1820"/>
          </a:p>
        </p:txBody>
      </p:sp>
      <p:sp>
        <p:nvSpPr>
          <p:cNvPr id="66" name="Google Shape;66;p15"/>
          <p:cNvSpPr txBox="1"/>
          <p:nvPr/>
        </p:nvSpPr>
        <p:spPr>
          <a:xfrm>
            <a:off x="206400" y="1137025"/>
            <a:ext cx="8731200" cy="3786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dk2"/>
                </a:solidFill>
              </a:rPr>
              <a:t>We </a:t>
            </a:r>
            <a:r>
              <a:rPr lang="en" sz="1800">
                <a:solidFill>
                  <a:schemeClr val="dk2"/>
                </a:solidFill>
              </a:rPr>
              <a:t>recommend installing TubeTracker in a virtual environment to isolate it from other programs on your system. </a:t>
            </a:r>
            <a:endParaRPr sz="1800">
              <a:solidFill>
                <a:schemeClr val="dk2"/>
              </a:solidFill>
            </a:endParaRPr>
          </a:p>
          <a:p>
            <a:pPr indent="0" lvl="0" marL="0" rtl="0" algn="just">
              <a:spcBef>
                <a:spcPts val="0"/>
              </a:spcBef>
              <a:spcAft>
                <a:spcPts val="0"/>
              </a:spcAft>
              <a:buNone/>
            </a:pPr>
            <a:r>
              <a:t/>
            </a:r>
            <a:endParaRPr sz="1800">
              <a:solidFill>
                <a:schemeClr val="dk2"/>
              </a:solidFill>
            </a:endParaRPr>
          </a:p>
          <a:p>
            <a:pPr indent="0" lvl="0" marL="0" rtl="0" algn="just">
              <a:spcBef>
                <a:spcPts val="0"/>
              </a:spcBef>
              <a:spcAft>
                <a:spcPts val="0"/>
              </a:spcAft>
              <a:buNone/>
            </a:pPr>
            <a:r>
              <a:rPr lang="en" sz="1800">
                <a:solidFill>
                  <a:schemeClr val="dk2"/>
                </a:solidFill>
              </a:rPr>
              <a:t> Miniconda3 is commonly used to do this. Installing miniconda will add the command “conda” on which the installation and launch scripts of this program depend on.</a:t>
            </a:r>
            <a:endParaRPr sz="1800">
              <a:solidFill>
                <a:schemeClr val="dk2"/>
              </a:solidFill>
            </a:endParaRPr>
          </a:p>
          <a:p>
            <a:pPr indent="0" lvl="0" marL="0" rtl="0" algn="just">
              <a:spcBef>
                <a:spcPts val="0"/>
              </a:spcBef>
              <a:spcAft>
                <a:spcPts val="0"/>
              </a:spcAft>
              <a:buNone/>
            </a:pPr>
            <a:r>
              <a:t/>
            </a:r>
            <a:endParaRPr sz="1800">
              <a:solidFill>
                <a:schemeClr val="dk2"/>
              </a:solidFill>
            </a:endParaRPr>
          </a:p>
          <a:p>
            <a:pPr indent="0" lvl="0" marL="0" rtl="0" algn="just">
              <a:spcBef>
                <a:spcPts val="0"/>
              </a:spcBef>
              <a:spcAft>
                <a:spcPts val="0"/>
              </a:spcAft>
              <a:buNone/>
            </a:pPr>
            <a:r>
              <a:rPr lang="en" sz="1800">
                <a:solidFill>
                  <a:schemeClr val="dk2"/>
                </a:solidFill>
              </a:rPr>
              <a:t>To install the command, please visit the site bellow and download the miniconda3 version compatible with your Mac or other apple computer. Please download only the “pkg” versions of “Minoconda3 macOS Apple M1” or “Minoconda3 macOS intel”. After download, launch the install and follow the prompt.</a:t>
            </a:r>
            <a:endParaRPr sz="1800">
              <a:solidFill>
                <a:schemeClr val="dk2"/>
              </a:solidFill>
            </a:endParaRPr>
          </a:p>
          <a:p>
            <a:pPr indent="0" lvl="0" marL="0" rtl="0" algn="just">
              <a:spcBef>
                <a:spcPts val="0"/>
              </a:spcBef>
              <a:spcAft>
                <a:spcPts val="0"/>
              </a:spcAft>
              <a:buNone/>
            </a:pPr>
            <a:r>
              <a:t/>
            </a:r>
            <a:endParaRPr sz="1800">
              <a:solidFill>
                <a:schemeClr val="dk2"/>
              </a:solidFill>
            </a:endParaRPr>
          </a:p>
          <a:p>
            <a:pPr indent="0" lvl="0" marL="0" rtl="0" algn="just">
              <a:spcBef>
                <a:spcPts val="0"/>
              </a:spcBef>
              <a:spcAft>
                <a:spcPts val="0"/>
              </a:spcAft>
              <a:buNone/>
            </a:pPr>
            <a:r>
              <a:rPr lang="en" sz="1800">
                <a:solidFill>
                  <a:schemeClr val="dk2"/>
                </a:solidFill>
              </a:rPr>
              <a:t>Link: </a:t>
            </a:r>
            <a:r>
              <a:rPr lang="en" sz="1800" u="sng">
                <a:solidFill>
                  <a:schemeClr val="hlink"/>
                </a:solidFill>
                <a:hlinkClick r:id="rId3"/>
              </a:rPr>
              <a:t>https://docs.anaconda.com/miniconda/</a:t>
            </a:r>
            <a:endParaRPr sz="1800">
              <a:solidFill>
                <a:schemeClr val="dk2"/>
              </a:solidFill>
            </a:endParaRPr>
          </a:p>
          <a:p>
            <a:pPr indent="0" lvl="0" marL="0" rtl="0" algn="just">
              <a:spcBef>
                <a:spcPts val="0"/>
              </a:spcBef>
              <a:spcAft>
                <a:spcPts val="0"/>
              </a:spcAft>
              <a:buNone/>
            </a:pPr>
            <a:r>
              <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Manual Tracking and QC of germination</a:t>
            </a:r>
            <a:endParaRPr/>
          </a:p>
        </p:txBody>
      </p:sp>
      <p:pic>
        <p:nvPicPr>
          <p:cNvPr id="335" name="Google Shape;335;p42"/>
          <p:cNvPicPr preferRelativeResize="0"/>
          <p:nvPr/>
        </p:nvPicPr>
        <p:blipFill>
          <a:blip r:embed="rId3">
            <a:alphaModFix/>
          </a:blip>
          <a:stretch>
            <a:fillRect/>
          </a:stretch>
        </p:blipFill>
        <p:spPr>
          <a:xfrm>
            <a:off x="3007375" y="804838"/>
            <a:ext cx="1149775" cy="1251965"/>
          </a:xfrm>
          <a:prstGeom prst="rect">
            <a:avLst/>
          </a:prstGeom>
          <a:noFill/>
          <a:ln>
            <a:noFill/>
          </a:ln>
        </p:spPr>
      </p:pic>
      <p:pic>
        <p:nvPicPr>
          <p:cNvPr id="336" name="Google Shape;336;p42"/>
          <p:cNvPicPr preferRelativeResize="0"/>
          <p:nvPr/>
        </p:nvPicPr>
        <p:blipFill>
          <a:blip r:embed="rId4">
            <a:alphaModFix/>
          </a:blip>
          <a:stretch>
            <a:fillRect/>
          </a:stretch>
        </p:blipFill>
        <p:spPr>
          <a:xfrm>
            <a:off x="3007375" y="2171580"/>
            <a:ext cx="1149775" cy="1251974"/>
          </a:xfrm>
          <a:prstGeom prst="rect">
            <a:avLst/>
          </a:prstGeom>
          <a:noFill/>
          <a:ln>
            <a:noFill/>
          </a:ln>
        </p:spPr>
      </p:pic>
      <p:pic>
        <p:nvPicPr>
          <p:cNvPr id="337" name="Google Shape;337;p42"/>
          <p:cNvPicPr preferRelativeResize="0"/>
          <p:nvPr/>
        </p:nvPicPr>
        <p:blipFill>
          <a:blip r:embed="rId5">
            <a:alphaModFix/>
          </a:blip>
          <a:stretch>
            <a:fillRect/>
          </a:stretch>
        </p:blipFill>
        <p:spPr>
          <a:xfrm>
            <a:off x="3007375" y="3538314"/>
            <a:ext cx="1149775" cy="1251974"/>
          </a:xfrm>
          <a:prstGeom prst="rect">
            <a:avLst/>
          </a:prstGeom>
          <a:noFill/>
          <a:ln>
            <a:noFill/>
          </a:ln>
        </p:spPr>
      </p:pic>
      <p:pic>
        <p:nvPicPr>
          <p:cNvPr id="338" name="Google Shape;338;p42"/>
          <p:cNvPicPr preferRelativeResize="0"/>
          <p:nvPr/>
        </p:nvPicPr>
        <p:blipFill>
          <a:blip r:embed="rId6">
            <a:alphaModFix/>
          </a:blip>
          <a:stretch>
            <a:fillRect/>
          </a:stretch>
        </p:blipFill>
        <p:spPr>
          <a:xfrm>
            <a:off x="299525" y="689650"/>
            <a:ext cx="2153407" cy="4215824"/>
          </a:xfrm>
          <a:prstGeom prst="rect">
            <a:avLst/>
          </a:prstGeom>
          <a:noFill/>
          <a:ln>
            <a:noFill/>
          </a:ln>
        </p:spPr>
      </p:pic>
      <p:sp>
        <p:nvSpPr>
          <p:cNvPr id="339" name="Google Shape;339;p42"/>
          <p:cNvSpPr txBox="1"/>
          <p:nvPr/>
        </p:nvSpPr>
        <p:spPr>
          <a:xfrm>
            <a:off x="4114825" y="1386025"/>
            <a:ext cx="414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Grain 2 has germinated, but it was not detected</a:t>
            </a:r>
            <a:endParaRPr sz="1800">
              <a:solidFill>
                <a:schemeClr val="dk2"/>
              </a:solidFill>
            </a:endParaRPr>
          </a:p>
        </p:txBody>
      </p:sp>
      <p:sp>
        <p:nvSpPr>
          <p:cNvPr id="340" name="Google Shape;340;p42"/>
          <p:cNvSpPr txBox="1"/>
          <p:nvPr/>
        </p:nvSpPr>
        <p:spPr>
          <a:xfrm>
            <a:off x="4157150" y="2151063"/>
            <a:ext cx="4149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 user indicates the frame when germination </a:t>
            </a:r>
            <a:r>
              <a:rPr lang="en" sz="1800">
                <a:solidFill>
                  <a:schemeClr val="dk2"/>
                </a:solidFill>
              </a:rPr>
              <a:t>occurred. if the same grain is selected multiple times, the most recent selection is considered </a:t>
            </a:r>
            <a:endParaRPr sz="1800">
              <a:solidFill>
                <a:schemeClr val="dk2"/>
              </a:solidFill>
            </a:endParaRPr>
          </a:p>
        </p:txBody>
      </p:sp>
      <p:sp>
        <p:nvSpPr>
          <p:cNvPr id="341" name="Google Shape;341;p42"/>
          <p:cNvSpPr txBox="1"/>
          <p:nvPr/>
        </p:nvSpPr>
        <p:spPr>
          <a:xfrm>
            <a:off x="4268325" y="3639825"/>
            <a:ext cx="414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 bounding box changes to green for all subsequent frames</a:t>
            </a:r>
            <a:endParaRPr sz="18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Manual Tracking of pollen survival, an example</a:t>
            </a:r>
            <a:endParaRPr/>
          </a:p>
        </p:txBody>
      </p:sp>
      <p:pic>
        <p:nvPicPr>
          <p:cNvPr id="347" name="Google Shape;347;p43"/>
          <p:cNvPicPr preferRelativeResize="0"/>
          <p:nvPr/>
        </p:nvPicPr>
        <p:blipFill rotWithShape="1">
          <a:blip r:embed="rId3">
            <a:alphaModFix/>
          </a:blip>
          <a:srcRect b="922" l="0" r="0" t="932"/>
          <a:stretch/>
        </p:blipFill>
        <p:spPr>
          <a:xfrm>
            <a:off x="2682130" y="1035600"/>
            <a:ext cx="1047095" cy="1011603"/>
          </a:xfrm>
          <a:prstGeom prst="rect">
            <a:avLst/>
          </a:prstGeom>
          <a:noFill/>
          <a:ln>
            <a:noFill/>
          </a:ln>
        </p:spPr>
      </p:pic>
      <p:pic>
        <p:nvPicPr>
          <p:cNvPr id="348" name="Google Shape;348;p43"/>
          <p:cNvPicPr preferRelativeResize="0"/>
          <p:nvPr/>
        </p:nvPicPr>
        <p:blipFill rotWithShape="1">
          <a:blip r:embed="rId4">
            <a:alphaModFix/>
          </a:blip>
          <a:srcRect b="922" l="0" r="0" t="932"/>
          <a:stretch/>
        </p:blipFill>
        <p:spPr>
          <a:xfrm>
            <a:off x="2682130" y="2219111"/>
            <a:ext cx="1047095" cy="1011603"/>
          </a:xfrm>
          <a:prstGeom prst="rect">
            <a:avLst/>
          </a:prstGeom>
          <a:noFill/>
          <a:ln>
            <a:noFill/>
          </a:ln>
        </p:spPr>
      </p:pic>
      <p:pic>
        <p:nvPicPr>
          <p:cNvPr id="349" name="Google Shape;349;p43"/>
          <p:cNvPicPr preferRelativeResize="0"/>
          <p:nvPr/>
        </p:nvPicPr>
        <p:blipFill rotWithShape="1">
          <a:blip r:embed="rId5">
            <a:alphaModFix/>
          </a:blip>
          <a:srcRect b="922" l="0" r="0" t="932"/>
          <a:stretch/>
        </p:blipFill>
        <p:spPr>
          <a:xfrm>
            <a:off x="2682130" y="3402622"/>
            <a:ext cx="1047095" cy="1011603"/>
          </a:xfrm>
          <a:prstGeom prst="rect">
            <a:avLst/>
          </a:prstGeom>
          <a:noFill/>
          <a:ln>
            <a:noFill/>
          </a:ln>
        </p:spPr>
      </p:pic>
      <p:pic>
        <p:nvPicPr>
          <p:cNvPr id="350" name="Google Shape;350;p43"/>
          <p:cNvPicPr preferRelativeResize="0"/>
          <p:nvPr/>
        </p:nvPicPr>
        <p:blipFill>
          <a:blip r:embed="rId6">
            <a:alphaModFix/>
          </a:blip>
          <a:stretch>
            <a:fillRect/>
          </a:stretch>
        </p:blipFill>
        <p:spPr>
          <a:xfrm>
            <a:off x="152400" y="775275"/>
            <a:ext cx="2073326" cy="4107160"/>
          </a:xfrm>
          <a:prstGeom prst="rect">
            <a:avLst/>
          </a:prstGeom>
          <a:noFill/>
          <a:ln>
            <a:noFill/>
          </a:ln>
        </p:spPr>
      </p:pic>
      <p:sp>
        <p:nvSpPr>
          <p:cNvPr id="351" name="Google Shape;351;p43"/>
          <p:cNvSpPr txBox="1"/>
          <p:nvPr/>
        </p:nvSpPr>
        <p:spPr>
          <a:xfrm>
            <a:off x="4114825" y="1386025"/>
            <a:ext cx="414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Grain 24 has not germinated (red bounding box)</a:t>
            </a:r>
            <a:endParaRPr sz="1800">
              <a:solidFill>
                <a:schemeClr val="dk2"/>
              </a:solidFill>
            </a:endParaRPr>
          </a:p>
        </p:txBody>
      </p:sp>
      <p:sp>
        <p:nvSpPr>
          <p:cNvPr id="352" name="Google Shape;352;p43"/>
          <p:cNvSpPr txBox="1"/>
          <p:nvPr/>
        </p:nvSpPr>
        <p:spPr>
          <a:xfrm>
            <a:off x="4151950" y="2446100"/>
            <a:ext cx="414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 user indicates the frame when grain burst occurs</a:t>
            </a:r>
            <a:endParaRPr sz="1800">
              <a:solidFill>
                <a:schemeClr val="dk2"/>
              </a:solidFill>
            </a:endParaRPr>
          </a:p>
        </p:txBody>
      </p:sp>
      <p:sp>
        <p:nvSpPr>
          <p:cNvPr id="353" name="Google Shape;353;p43"/>
          <p:cNvSpPr txBox="1"/>
          <p:nvPr/>
        </p:nvSpPr>
        <p:spPr>
          <a:xfrm>
            <a:off x="4268325" y="3639825"/>
            <a:ext cx="414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 bounding box changes to blue color for all subsequent frames</a:t>
            </a:r>
            <a:endParaRPr sz="18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Manual Tracking of pollen survival, an example</a:t>
            </a:r>
            <a:endParaRPr/>
          </a:p>
        </p:txBody>
      </p:sp>
      <p:sp>
        <p:nvSpPr>
          <p:cNvPr id="359" name="Google Shape;359;p44"/>
          <p:cNvSpPr txBox="1"/>
          <p:nvPr/>
        </p:nvSpPr>
        <p:spPr>
          <a:xfrm>
            <a:off x="5184300" y="559575"/>
            <a:ext cx="39597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2"/>
                </a:solidFill>
              </a:rPr>
              <a:t>TubeTracker currently facilitates tracking pollen survival manually. </a:t>
            </a:r>
            <a:endParaRPr>
              <a:solidFill>
                <a:schemeClr val="dk2"/>
              </a:solidFill>
            </a:endParaRPr>
          </a:p>
        </p:txBody>
      </p:sp>
      <p:pic>
        <p:nvPicPr>
          <p:cNvPr id="360" name="Google Shape;360;p44"/>
          <p:cNvPicPr preferRelativeResize="0"/>
          <p:nvPr/>
        </p:nvPicPr>
        <p:blipFill rotWithShape="1">
          <a:blip r:embed="rId3">
            <a:alphaModFix/>
          </a:blip>
          <a:srcRect b="0" l="1371" r="1371" t="0"/>
          <a:stretch/>
        </p:blipFill>
        <p:spPr>
          <a:xfrm>
            <a:off x="2378125" y="2364050"/>
            <a:ext cx="1508526" cy="1011603"/>
          </a:xfrm>
          <a:prstGeom prst="rect">
            <a:avLst/>
          </a:prstGeom>
          <a:noFill/>
          <a:ln>
            <a:noFill/>
          </a:ln>
        </p:spPr>
      </p:pic>
      <p:pic>
        <p:nvPicPr>
          <p:cNvPr id="361" name="Google Shape;361;p44"/>
          <p:cNvPicPr preferRelativeResize="0"/>
          <p:nvPr/>
        </p:nvPicPr>
        <p:blipFill rotWithShape="1">
          <a:blip r:embed="rId4">
            <a:alphaModFix/>
          </a:blip>
          <a:srcRect b="0" l="1371" r="1371" t="0"/>
          <a:stretch/>
        </p:blipFill>
        <p:spPr>
          <a:xfrm>
            <a:off x="2378125" y="3503472"/>
            <a:ext cx="1508526" cy="1011603"/>
          </a:xfrm>
          <a:prstGeom prst="rect">
            <a:avLst/>
          </a:prstGeom>
          <a:noFill/>
          <a:ln>
            <a:noFill/>
          </a:ln>
        </p:spPr>
      </p:pic>
      <p:pic>
        <p:nvPicPr>
          <p:cNvPr id="362" name="Google Shape;362;p44"/>
          <p:cNvPicPr preferRelativeResize="0"/>
          <p:nvPr/>
        </p:nvPicPr>
        <p:blipFill>
          <a:blip r:embed="rId5">
            <a:alphaModFix/>
          </a:blip>
          <a:stretch>
            <a:fillRect/>
          </a:stretch>
        </p:blipFill>
        <p:spPr>
          <a:xfrm>
            <a:off x="152400" y="775275"/>
            <a:ext cx="2073326" cy="4107160"/>
          </a:xfrm>
          <a:prstGeom prst="rect">
            <a:avLst/>
          </a:prstGeom>
          <a:noFill/>
          <a:ln>
            <a:noFill/>
          </a:ln>
        </p:spPr>
      </p:pic>
      <p:sp>
        <p:nvSpPr>
          <p:cNvPr id="363" name="Google Shape;363;p44"/>
          <p:cNvSpPr txBox="1"/>
          <p:nvPr/>
        </p:nvSpPr>
        <p:spPr>
          <a:xfrm>
            <a:off x="4114825" y="1386025"/>
            <a:ext cx="414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Grain 8 has germinated</a:t>
            </a:r>
            <a:endParaRPr sz="1800">
              <a:solidFill>
                <a:schemeClr val="dk2"/>
              </a:solidFill>
            </a:endParaRPr>
          </a:p>
        </p:txBody>
      </p:sp>
      <p:sp>
        <p:nvSpPr>
          <p:cNvPr id="364" name="Google Shape;364;p44"/>
          <p:cNvSpPr txBox="1"/>
          <p:nvPr/>
        </p:nvSpPr>
        <p:spPr>
          <a:xfrm>
            <a:off x="4151950" y="2446100"/>
            <a:ext cx="414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 user indicates the frame when pollen tube burst occurs</a:t>
            </a:r>
            <a:endParaRPr sz="1800">
              <a:solidFill>
                <a:schemeClr val="dk2"/>
              </a:solidFill>
            </a:endParaRPr>
          </a:p>
        </p:txBody>
      </p:sp>
      <p:sp>
        <p:nvSpPr>
          <p:cNvPr id="365" name="Google Shape;365;p44"/>
          <p:cNvSpPr txBox="1"/>
          <p:nvPr/>
        </p:nvSpPr>
        <p:spPr>
          <a:xfrm>
            <a:off x="4268325" y="3639825"/>
            <a:ext cx="414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 bounding box changes to cyan color for all subsequent frames</a:t>
            </a:r>
            <a:endParaRPr sz="1800">
              <a:solidFill>
                <a:schemeClr val="dk2"/>
              </a:solidFill>
            </a:endParaRPr>
          </a:p>
        </p:txBody>
      </p:sp>
      <p:pic>
        <p:nvPicPr>
          <p:cNvPr id="366" name="Google Shape;366;p44"/>
          <p:cNvPicPr preferRelativeResize="0"/>
          <p:nvPr/>
        </p:nvPicPr>
        <p:blipFill>
          <a:blip r:embed="rId6">
            <a:alphaModFix/>
          </a:blip>
          <a:stretch>
            <a:fillRect/>
          </a:stretch>
        </p:blipFill>
        <p:spPr>
          <a:xfrm>
            <a:off x="2378125" y="1099994"/>
            <a:ext cx="1508525" cy="9838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5"/>
          <p:cNvSpPr txBox="1"/>
          <p:nvPr/>
        </p:nvSpPr>
        <p:spPr>
          <a:xfrm>
            <a:off x="1637700" y="1296550"/>
            <a:ext cx="5868600" cy="161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4400">
                <a:solidFill>
                  <a:schemeClr val="dk1"/>
                </a:solidFill>
                <a:highlight>
                  <a:srgbClr val="FFFFFF"/>
                </a:highlight>
                <a:latin typeface="Calibri"/>
                <a:ea typeface="Calibri"/>
                <a:cs typeface="Calibri"/>
                <a:sym typeface="Calibri"/>
              </a:rPr>
              <a:t>Usage Instructions</a:t>
            </a:r>
            <a:endParaRPr sz="4400">
              <a:solidFill>
                <a:schemeClr val="dk1"/>
              </a:solidFill>
              <a:highlight>
                <a:srgbClr val="FFFFFF"/>
              </a:highlight>
              <a:latin typeface="Calibri"/>
              <a:ea typeface="Calibri"/>
              <a:cs typeface="Calibri"/>
              <a:sym typeface="Calibri"/>
            </a:endParaRPr>
          </a:p>
          <a:p>
            <a:pPr indent="0" lvl="0" marL="0" rtl="0" algn="ctr">
              <a:lnSpc>
                <a:spcPct val="115000"/>
              </a:lnSpc>
              <a:spcBef>
                <a:spcPts val="1200"/>
              </a:spcBef>
              <a:spcAft>
                <a:spcPts val="1200"/>
              </a:spcAft>
              <a:buNone/>
            </a:pPr>
            <a:r>
              <a:rPr lang="en" sz="3200">
                <a:solidFill>
                  <a:schemeClr val="dk1"/>
                </a:solidFill>
                <a:highlight>
                  <a:srgbClr val="FFFFFF"/>
                </a:highlight>
                <a:latin typeface="Calibri"/>
                <a:ea typeface="Calibri"/>
                <a:cs typeface="Calibri"/>
                <a:sym typeface="Calibri"/>
              </a:rPr>
              <a:t>Saving results</a:t>
            </a:r>
            <a:endParaRPr sz="32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6"/>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Saving results</a:t>
            </a:r>
            <a:endParaRPr/>
          </a:p>
        </p:txBody>
      </p:sp>
      <p:sp>
        <p:nvSpPr>
          <p:cNvPr id="377" name="Google Shape;377;p46"/>
          <p:cNvSpPr txBox="1"/>
          <p:nvPr>
            <p:ph idx="1" type="body"/>
          </p:nvPr>
        </p:nvSpPr>
        <p:spPr>
          <a:xfrm>
            <a:off x="2771500" y="935800"/>
            <a:ext cx="6088800" cy="37503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en"/>
              <a:t>After tracking is complete, data can be exported into comma separated files (csv). Two videos summarizing tracking of 1) germination plus survival and 2) tip elongation are provided.</a:t>
            </a:r>
            <a:endParaRPr/>
          </a:p>
          <a:p>
            <a:pPr indent="0" lvl="0" marL="0" rtl="0" algn="just">
              <a:spcBef>
                <a:spcPts val="1200"/>
              </a:spcBef>
              <a:spcAft>
                <a:spcPts val="0"/>
              </a:spcAft>
              <a:buNone/>
            </a:pPr>
            <a:r>
              <a:rPr lang="en"/>
              <a:t>If the user tracked on germination/survival, but not tip elongation (or vice-versa), only the relevant files will be generated. </a:t>
            </a:r>
            <a:endParaRPr/>
          </a:p>
          <a:p>
            <a:pPr indent="0" lvl="0" marL="0" rtl="0" algn="just">
              <a:spcBef>
                <a:spcPts val="1200"/>
              </a:spcBef>
              <a:spcAft>
                <a:spcPts val="0"/>
              </a:spcAft>
              <a:buNone/>
            </a:pPr>
            <a:r>
              <a:rPr lang="en"/>
              <a:t>To generate results, the user must provide:</a:t>
            </a:r>
            <a:endParaRPr/>
          </a:p>
          <a:p>
            <a:pPr indent="-325755" lvl="0" marL="457200" rtl="0" algn="just">
              <a:spcBef>
                <a:spcPts val="1200"/>
              </a:spcBef>
              <a:spcAft>
                <a:spcPts val="0"/>
              </a:spcAft>
              <a:buSzPct val="100000"/>
              <a:buChar char="-"/>
            </a:pPr>
            <a:r>
              <a:rPr b="1" lang="en"/>
              <a:t>“Time/frame”</a:t>
            </a:r>
            <a:r>
              <a:rPr lang="en"/>
              <a:t>: The time between successive frames along with the time unit. Unit options include: sec, min, hour, day, week, month, year. </a:t>
            </a:r>
            <a:endParaRPr/>
          </a:p>
          <a:p>
            <a:pPr indent="-325755" lvl="0" marL="457200" rtl="0" algn="just">
              <a:spcBef>
                <a:spcPts val="0"/>
              </a:spcBef>
              <a:spcAft>
                <a:spcPts val="0"/>
              </a:spcAft>
              <a:buSzPct val="100000"/>
              <a:buChar char="-"/>
            </a:pPr>
            <a:r>
              <a:rPr b="1" lang="en"/>
              <a:t>“1 pxl is”</a:t>
            </a:r>
            <a:r>
              <a:rPr lang="en"/>
              <a:t>: the actual distance corresponding to 1 pixel. Unit options include: um, nm, mm, cm, m, in, ft, pxl</a:t>
            </a:r>
            <a:endParaRPr/>
          </a:p>
          <a:p>
            <a:pPr indent="-325755" lvl="0" marL="457200" rtl="0" algn="just">
              <a:spcBef>
                <a:spcPts val="0"/>
              </a:spcBef>
              <a:spcAft>
                <a:spcPts val="0"/>
              </a:spcAft>
              <a:buSzPct val="100000"/>
              <a:buChar char="-"/>
            </a:pPr>
            <a:r>
              <a:rPr b="1" lang="en"/>
              <a:t>“Saving name”</a:t>
            </a:r>
            <a:r>
              <a:rPr lang="en"/>
              <a:t>: the filename to use when saving files. If nothing is provided, “result” will be used as default. </a:t>
            </a:r>
            <a:endParaRPr/>
          </a:p>
          <a:p>
            <a:pPr indent="-325755" lvl="0" marL="457200" rtl="0" algn="just">
              <a:spcBef>
                <a:spcPts val="0"/>
              </a:spcBef>
              <a:spcAft>
                <a:spcPts val="0"/>
              </a:spcAft>
              <a:buSzPct val="100000"/>
              <a:buChar char="-"/>
            </a:pPr>
            <a:r>
              <a:rPr lang="en"/>
              <a:t>A directory to write the files into by clicking on </a:t>
            </a:r>
            <a:r>
              <a:rPr b="1" lang="en"/>
              <a:t>“save”</a:t>
            </a:r>
            <a:endParaRPr b="1"/>
          </a:p>
        </p:txBody>
      </p:sp>
      <p:pic>
        <p:nvPicPr>
          <p:cNvPr id="378" name="Google Shape;378;p46"/>
          <p:cNvPicPr preferRelativeResize="0"/>
          <p:nvPr/>
        </p:nvPicPr>
        <p:blipFill>
          <a:blip r:embed="rId3">
            <a:alphaModFix/>
          </a:blip>
          <a:stretch>
            <a:fillRect/>
          </a:stretch>
        </p:blipFill>
        <p:spPr>
          <a:xfrm>
            <a:off x="233075" y="1741050"/>
            <a:ext cx="2462223" cy="1661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7"/>
          <p:cNvSpPr txBox="1"/>
          <p:nvPr>
            <p:ph type="title"/>
          </p:nvPr>
        </p:nvSpPr>
        <p:spPr>
          <a:xfrm>
            <a:off x="299525" y="50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Saved files when tip elongation is tracked</a:t>
            </a:r>
            <a:endParaRPr/>
          </a:p>
        </p:txBody>
      </p:sp>
      <p:pic>
        <p:nvPicPr>
          <p:cNvPr id="384" name="Google Shape;384;p47"/>
          <p:cNvPicPr preferRelativeResize="0"/>
          <p:nvPr/>
        </p:nvPicPr>
        <p:blipFill>
          <a:blip r:embed="rId3">
            <a:alphaModFix/>
          </a:blip>
          <a:stretch>
            <a:fillRect/>
          </a:stretch>
        </p:blipFill>
        <p:spPr>
          <a:xfrm>
            <a:off x="696163" y="2778247"/>
            <a:ext cx="6269175" cy="776375"/>
          </a:xfrm>
          <a:prstGeom prst="rect">
            <a:avLst/>
          </a:prstGeom>
          <a:noFill/>
          <a:ln>
            <a:noFill/>
          </a:ln>
        </p:spPr>
      </p:pic>
      <p:pic>
        <p:nvPicPr>
          <p:cNvPr id="385" name="Google Shape;385;p47"/>
          <p:cNvPicPr preferRelativeResize="0"/>
          <p:nvPr/>
        </p:nvPicPr>
        <p:blipFill>
          <a:blip r:embed="rId4">
            <a:alphaModFix/>
          </a:blip>
          <a:stretch>
            <a:fillRect/>
          </a:stretch>
        </p:blipFill>
        <p:spPr>
          <a:xfrm>
            <a:off x="2238613" y="4181446"/>
            <a:ext cx="6203943" cy="776375"/>
          </a:xfrm>
          <a:prstGeom prst="rect">
            <a:avLst/>
          </a:prstGeom>
          <a:noFill/>
          <a:ln>
            <a:noFill/>
          </a:ln>
        </p:spPr>
      </p:pic>
      <p:pic>
        <p:nvPicPr>
          <p:cNvPr id="386" name="Google Shape;386;p47"/>
          <p:cNvPicPr preferRelativeResize="0"/>
          <p:nvPr/>
        </p:nvPicPr>
        <p:blipFill>
          <a:blip r:embed="rId5">
            <a:alphaModFix/>
          </a:blip>
          <a:stretch>
            <a:fillRect/>
          </a:stretch>
        </p:blipFill>
        <p:spPr>
          <a:xfrm>
            <a:off x="669875" y="1293510"/>
            <a:ext cx="7779904" cy="886300"/>
          </a:xfrm>
          <a:prstGeom prst="rect">
            <a:avLst/>
          </a:prstGeom>
          <a:noFill/>
          <a:ln>
            <a:noFill/>
          </a:ln>
        </p:spPr>
      </p:pic>
      <p:sp>
        <p:nvSpPr>
          <p:cNvPr id="387" name="Google Shape;387;p47"/>
          <p:cNvSpPr txBox="1"/>
          <p:nvPr/>
        </p:nvSpPr>
        <p:spPr>
          <a:xfrm>
            <a:off x="314325" y="622875"/>
            <a:ext cx="5066700" cy="400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2"/>
              </a:buClr>
              <a:buSzPts val="1400"/>
              <a:buChar char="-"/>
            </a:pPr>
            <a:r>
              <a:rPr b="1" lang="en">
                <a:solidFill>
                  <a:schemeClr val="dk2"/>
                </a:solidFill>
              </a:rPr>
              <a:t>result.tip.tracks.avi</a:t>
            </a:r>
            <a:r>
              <a:rPr lang="en">
                <a:solidFill>
                  <a:schemeClr val="dk2"/>
                </a:solidFill>
              </a:rPr>
              <a:t>: video summary of tip tracking.</a:t>
            </a:r>
            <a:endParaRPr/>
          </a:p>
        </p:txBody>
      </p:sp>
      <p:sp>
        <p:nvSpPr>
          <p:cNvPr id="388" name="Google Shape;388;p47"/>
          <p:cNvSpPr txBox="1"/>
          <p:nvPr/>
        </p:nvSpPr>
        <p:spPr>
          <a:xfrm>
            <a:off x="314325" y="941675"/>
            <a:ext cx="6852600" cy="400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2"/>
              </a:buClr>
              <a:buSzPts val="1400"/>
              <a:buChar char="-"/>
            </a:pPr>
            <a:r>
              <a:rPr b="1" lang="en">
                <a:solidFill>
                  <a:schemeClr val="dk2"/>
                </a:solidFill>
              </a:rPr>
              <a:t>result.tracks.raw.data.csv</a:t>
            </a:r>
            <a:r>
              <a:rPr lang="en">
                <a:solidFill>
                  <a:schemeClr val="dk2"/>
                </a:solidFill>
              </a:rPr>
              <a:t>: stores all raw data related to each track identified.</a:t>
            </a:r>
            <a:endParaRPr>
              <a:solidFill>
                <a:schemeClr val="dk2"/>
              </a:solidFill>
            </a:endParaRPr>
          </a:p>
        </p:txBody>
      </p:sp>
      <p:sp>
        <p:nvSpPr>
          <p:cNvPr id="389" name="Google Shape;389;p47"/>
          <p:cNvSpPr txBox="1"/>
          <p:nvPr/>
        </p:nvSpPr>
        <p:spPr>
          <a:xfrm>
            <a:off x="314325" y="2171538"/>
            <a:ext cx="8032500" cy="6480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2"/>
              </a:buClr>
              <a:buSzPts val="1400"/>
              <a:buChar char="-"/>
            </a:pPr>
            <a:r>
              <a:rPr b="1" lang="en">
                <a:solidFill>
                  <a:schemeClr val="dk2"/>
                </a:solidFill>
              </a:rPr>
              <a:t>result.tracks.unsynchronized.csv</a:t>
            </a:r>
            <a:r>
              <a:rPr lang="en">
                <a:solidFill>
                  <a:schemeClr val="dk2"/>
                </a:solidFill>
              </a:rPr>
              <a:t>: reports lengths (user provided units) of converted tracks at each timepoint after detection </a:t>
            </a:r>
            <a:endParaRPr/>
          </a:p>
        </p:txBody>
      </p:sp>
      <p:sp>
        <p:nvSpPr>
          <p:cNvPr id="390" name="Google Shape;390;p47"/>
          <p:cNvSpPr txBox="1"/>
          <p:nvPr/>
        </p:nvSpPr>
        <p:spPr>
          <a:xfrm>
            <a:off x="314325" y="3554625"/>
            <a:ext cx="8118900" cy="6480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2"/>
              </a:buClr>
              <a:buSzPts val="1400"/>
              <a:buChar char="-"/>
            </a:pPr>
            <a:r>
              <a:rPr b="1" lang="en">
                <a:solidFill>
                  <a:schemeClr val="dk2"/>
                </a:solidFill>
              </a:rPr>
              <a:t>result.tracks.synchronized.csv</a:t>
            </a:r>
            <a:r>
              <a:rPr lang="en">
                <a:solidFill>
                  <a:schemeClr val="dk2"/>
                </a:solidFill>
              </a:rPr>
              <a:t>: reports lengths (user provided units) of converted tracks with time 0 set to time of first detection.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ph type="title"/>
          </p:nvPr>
        </p:nvSpPr>
        <p:spPr>
          <a:xfrm>
            <a:off x="299525" y="126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220"/>
              <a:t>Saved files when grain germination and</a:t>
            </a:r>
            <a:r>
              <a:rPr lang="en" sz="2220"/>
              <a:t>/or</a:t>
            </a:r>
            <a:r>
              <a:rPr lang="en" sz="2220"/>
              <a:t> survival are</a:t>
            </a:r>
            <a:r>
              <a:rPr lang="en" sz="2220"/>
              <a:t>/is</a:t>
            </a:r>
            <a:r>
              <a:rPr lang="en" sz="2220"/>
              <a:t> tracked</a:t>
            </a:r>
            <a:endParaRPr sz="2220"/>
          </a:p>
        </p:txBody>
      </p:sp>
      <p:pic>
        <p:nvPicPr>
          <p:cNvPr id="396" name="Google Shape;396;p48"/>
          <p:cNvPicPr preferRelativeResize="0"/>
          <p:nvPr/>
        </p:nvPicPr>
        <p:blipFill>
          <a:blip r:embed="rId3">
            <a:alphaModFix/>
          </a:blip>
          <a:stretch>
            <a:fillRect/>
          </a:stretch>
        </p:blipFill>
        <p:spPr>
          <a:xfrm>
            <a:off x="446375" y="3724875"/>
            <a:ext cx="5619776" cy="1190975"/>
          </a:xfrm>
          <a:prstGeom prst="rect">
            <a:avLst/>
          </a:prstGeom>
          <a:noFill/>
          <a:ln>
            <a:noFill/>
          </a:ln>
        </p:spPr>
      </p:pic>
      <p:sp>
        <p:nvSpPr>
          <p:cNvPr id="397" name="Google Shape;397;p48"/>
          <p:cNvSpPr txBox="1"/>
          <p:nvPr/>
        </p:nvSpPr>
        <p:spPr>
          <a:xfrm>
            <a:off x="5660000" y="2262450"/>
            <a:ext cx="32559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rPr>
              <a:t>Note: -1 is a default value to indicate the event was not recorded</a:t>
            </a:r>
            <a:endParaRPr sz="900">
              <a:solidFill>
                <a:schemeClr val="dk1"/>
              </a:solidFill>
            </a:endParaRPr>
          </a:p>
        </p:txBody>
      </p:sp>
      <p:sp>
        <p:nvSpPr>
          <p:cNvPr id="398" name="Google Shape;398;p48"/>
          <p:cNvSpPr txBox="1"/>
          <p:nvPr/>
        </p:nvSpPr>
        <p:spPr>
          <a:xfrm>
            <a:off x="5660000" y="1856725"/>
            <a:ext cx="32559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rPr>
              <a:t>Can be used to quantify % germination and time of germination </a:t>
            </a:r>
            <a:r>
              <a:rPr lang="en" sz="900">
                <a:solidFill>
                  <a:schemeClr val="dk1"/>
                </a:solidFill>
              </a:rPr>
              <a:t>for each grain</a:t>
            </a:r>
            <a:endParaRPr sz="900">
              <a:solidFill>
                <a:schemeClr val="dk1"/>
              </a:solidFill>
            </a:endParaRPr>
          </a:p>
        </p:txBody>
      </p:sp>
      <p:sp>
        <p:nvSpPr>
          <p:cNvPr id="399" name="Google Shape;399;p48"/>
          <p:cNvSpPr txBox="1"/>
          <p:nvPr/>
        </p:nvSpPr>
        <p:spPr>
          <a:xfrm>
            <a:off x="6159000" y="4089513"/>
            <a:ext cx="282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Provides a summary of</a:t>
            </a:r>
            <a:r>
              <a:rPr lang="en" sz="900">
                <a:solidFill>
                  <a:schemeClr val="dk1"/>
                </a:solidFill>
              </a:rPr>
              <a:t> % germination  and burst over time.</a:t>
            </a:r>
            <a:endParaRPr sz="900">
              <a:solidFill>
                <a:schemeClr val="dk1"/>
              </a:solidFill>
            </a:endParaRPr>
          </a:p>
        </p:txBody>
      </p:sp>
      <p:pic>
        <p:nvPicPr>
          <p:cNvPr id="400" name="Google Shape;400;p48"/>
          <p:cNvPicPr preferRelativeResize="0"/>
          <p:nvPr/>
        </p:nvPicPr>
        <p:blipFill>
          <a:blip r:embed="rId4">
            <a:alphaModFix/>
          </a:blip>
          <a:stretch>
            <a:fillRect/>
          </a:stretch>
        </p:blipFill>
        <p:spPr>
          <a:xfrm>
            <a:off x="205100" y="1684025"/>
            <a:ext cx="5454907" cy="572700"/>
          </a:xfrm>
          <a:prstGeom prst="rect">
            <a:avLst/>
          </a:prstGeom>
          <a:noFill/>
          <a:ln>
            <a:noFill/>
          </a:ln>
        </p:spPr>
      </p:pic>
      <p:pic>
        <p:nvPicPr>
          <p:cNvPr id="401" name="Google Shape;401;p48"/>
          <p:cNvPicPr preferRelativeResize="0"/>
          <p:nvPr/>
        </p:nvPicPr>
        <p:blipFill>
          <a:blip r:embed="rId5">
            <a:alphaModFix/>
          </a:blip>
          <a:stretch>
            <a:fillRect/>
          </a:stretch>
        </p:blipFill>
        <p:spPr>
          <a:xfrm>
            <a:off x="205100" y="2313450"/>
            <a:ext cx="5454899" cy="572693"/>
          </a:xfrm>
          <a:prstGeom prst="rect">
            <a:avLst/>
          </a:prstGeom>
          <a:noFill/>
          <a:ln>
            <a:noFill/>
          </a:ln>
        </p:spPr>
      </p:pic>
      <p:sp>
        <p:nvSpPr>
          <p:cNvPr id="402" name="Google Shape;402;p48"/>
          <p:cNvSpPr txBox="1"/>
          <p:nvPr/>
        </p:nvSpPr>
        <p:spPr>
          <a:xfrm>
            <a:off x="162000" y="775275"/>
            <a:ext cx="5307000" cy="4311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2"/>
              </a:buClr>
              <a:buSzPts val="1600"/>
              <a:buChar char="-"/>
            </a:pPr>
            <a:r>
              <a:rPr b="1" lang="en" sz="1600">
                <a:solidFill>
                  <a:schemeClr val="dk2"/>
                </a:solidFill>
              </a:rPr>
              <a:t>result.survival.avi</a:t>
            </a:r>
            <a:r>
              <a:rPr lang="en" sz="1600">
                <a:solidFill>
                  <a:schemeClr val="dk2"/>
                </a:solidFill>
              </a:rPr>
              <a:t>: video summary of tracking.</a:t>
            </a:r>
            <a:endParaRPr sz="1600">
              <a:solidFill>
                <a:schemeClr val="dk2"/>
              </a:solidFill>
            </a:endParaRPr>
          </a:p>
        </p:txBody>
      </p:sp>
      <p:sp>
        <p:nvSpPr>
          <p:cNvPr id="403" name="Google Shape;403;p48"/>
          <p:cNvSpPr txBox="1"/>
          <p:nvPr/>
        </p:nvSpPr>
        <p:spPr>
          <a:xfrm>
            <a:off x="162000" y="1207425"/>
            <a:ext cx="8056200" cy="4311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2"/>
              </a:buClr>
              <a:buSzPts val="1600"/>
              <a:buChar char="-"/>
            </a:pPr>
            <a:r>
              <a:rPr b="1" lang="en" sz="1600">
                <a:solidFill>
                  <a:schemeClr val="dk2"/>
                </a:solidFill>
              </a:rPr>
              <a:t>result.survival.raw.data.csv</a:t>
            </a:r>
            <a:r>
              <a:rPr lang="en" sz="1600">
                <a:solidFill>
                  <a:schemeClr val="dk2"/>
                </a:solidFill>
              </a:rPr>
              <a:t>: stores all raw data related to each grain tracked.</a:t>
            </a:r>
            <a:endParaRPr sz="1600">
              <a:solidFill>
                <a:schemeClr val="dk2"/>
              </a:solidFill>
            </a:endParaRPr>
          </a:p>
        </p:txBody>
      </p:sp>
      <p:sp>
        <p:nvSpPr>
          <p:cNvPr id="404" name="Google Shape;404;p48"/>
          <p:cNvSpPr txBox="1"/>
          <p:nvPr/>
        </p:nvSpPr>
        <p:spPr>
          <a:xfrm>
            <a:off x="162000" y="2894963"/>
            <a:ext cx="8820000" cy="7143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2"/>
              </a:buClr>
              <a:buSzPts val="1600"/>
              <a:buChar char="-"/>
            </a:pPr>
            <a:r>
              <a:rPr b="1" lang="en" sz="1600">
                <a:solidFill>
                  <a:schemeClr val="dk2"/>
                </a:solidFill>
              </a:rPr>
              <a:t>result.survival.curves.csv</a:t>
            </a:r>
            <a:r>
              <a:rPr lang="en" sz="1600">
                <a:solidFill>
                  <a:schemeClr val="dk2"/>
                </a:solidFill>
              </a:rPr>
              <a:t>: stores the number and fraction of grains germinated and burst at each timepoint. </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SzPts val="990"/>
              <a:buNone/>
            </a:pPr>
            <a:r>
              <a:rPr lang="en" sz="3259">
                <a:highlight>
                  <a:srgbClr val="FFFFFF"/>
                </a:highlight>
              </a:rPr>
              <a:t>Installing TubeTracker </a:t>
            </a:r>
            <a:endParaRPr sz="1820"/>
          </a:p>
        </p:txBody>
      </p:sp>
      <p:sp>
        <p:nvSpPr>
          <p:cNvPr id="72" name="Google Shape;72;p16"/>
          <p:cNvSpPr txBox="1"/>
          <p:nvPr>
            <p:ph idx="1" type="body"/>
          </p:nvPr>
        </p:nvSpPr>
        <p:spPr>
          <a:xfrm>
            <a:off x="414275" y="119642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en"/>
              <a:t>After installing the conda command, double click on the provided file called “Install_TubeTracker” to start the installation of the application dependencies and follow the prompt.</a:t>
            </a:r>
            <a:endParaRPr/>
          </a:p>
          <a:p>
            <a:pPr indent="0" lvl="0" marL="0" rtl="0" algn="just">
              <a:spcBef>
                <a:spcPts val="1200"/>
              </a:spcBef>
              <a:spcAft>
                <a:spcPts val="0"/>
              </a:spcAft>
              <a:buNone/>
            </a:pPr>
            <a:r>
              <a:rPr lang="en"/>
              <a:t>You will mainly be asked to confirm the installation of certain dependencies. Enter “y” or “yes” then press “Enter” to continue.</a:t>
            </a:r>
            <a:endParaRPr/>
          </a:p>
          <a:p>
            <a:pPr indent="0" lvl="0" marL="0" rtl="0" algn="just">
              <a:spcBef>
                <a:spcPts val="1200"/>
              </a:spcBef>
              <a:spcAft>
                <a:spcPts val="0"/>
              </a:spcAft>
              <a:buNone/>
            </a:pPr>
            <a:r>
              <a:rPr lang="en"/>
              <a:t>Do not worry about giving permission. As stated before, we create a virtual environment to install these packages and they are isolated from everything else on your computer. They will not affect any other programs you currently have installed on your laptop.</a:t>
            </a:r>
            <a:endParaRPr/>
          </a:p>
          <a:p>
            <a:pPr indent="0" lvl="0" marL="0" rtl="0" algn="just">
              <a:spcBef>
                <a:spcPts val="1200"/>
              </a:spcBef>
              <a:spcAft>
                <a:spcPts val="1200"/>
              </a:spcAft>
              <a:buNone/>
            </a:pPr>
            <a:r>
              <a:rPr lang="en"/>
              <a:t>If the installation completes without any issues, the tool should be ready to launch and you can launch it using “Start_TubeTracker”. If the installation was successful, the graphical user interface of TubeTracker should appear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SzPts val="990"/>
              <a:buNone/>
            </a:pPr>
            <a:r>
              <a:rPr lang="en" sz="3259">
                <a:highlight>
                  <a:srgbClr val="FFFFFF"/>
                </a:highlight>
              </a:rPr>
              <a:t>Installing TubeTracker </a:t>
            </a:r>
            <a:endParaRPr sz="1820"/>
          </a:p>
        </p:txBody>
      </p:sp>
      <p:sp>
        <p:nvSpPr>
          <p:cNvPr id="78" name="Google Shape;78;p17"/>
          <p:cNvSpPr txBox="1"/>
          <p:nvPr>
            <p:ph idx="1" type="body"/>
          </p:nvPr>
        </p:nvSpPr>
        <p:spPr>
          <a:xfrm>
            <a:off x="414275" y="119642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These dependencies will be installed</a:t>
            </a:r>
            <a:endParaRPr/>
          </a:p>
          <a:p>
            <a:pPr indent="-342900" lvl="0" marL="457200" rtl="0" algn="just">
              <a:spcBef>
                <a:spcPts val="1200"/>
              </a:spcBef>
              <a:spcAft>
                <a:spcPts val="0"/>
              </a:spcAft>
              <a:buSzPts val="1800"/>
              <a:buChar char="-"/>
            </a:pPr>
            <a:r>
              <a:rPr lang="en"/>
              <a:t>P</a:t>
            </a:r>
            <a:r>
              <a:rPr lang="en"/>
              <a:t>ython (version 3.11.4)</a:t>
            </a:r>
            <a:endParaRPr/>
          </a:p>
          <a:p>
            <a:pPr indent="-342900" lvl="0" marL="457200" rtl="0" algn="just">
              <a:spcBef>
                <a:spcPts val="0"/>
              </a:spcBef>
              <a:spcAft>
                <a:spcPts val="0"/>
              </a:spcAft>
              <a:buSzPts val="1800"/>
              <a:buChar char="-"/>
            </a:pPr>
            <a:r>
              <a:rPr lang="en"/>
              <a:t>Wxpython (</a:t>
            </a:r>
            <a:r>
              <a:rPr lang="en"/>
              <a:t>version </a:t>
            </a:r>
            <a:r>
              <a:rPr lang="en"/>
              <a:t>4.2.1)</a:t>
            </a:r>
            <a:endParaRPr/>
          </a:p>
          <a:p>
            <a:pPr indent="-342900" lvl="0" marL="457200" rtl="0" algn="just">
              <a:spcBef>
                <a:spcPts val="0"/>
              </a:spcBef>
              <a:spcAft>
                <a:spcPts val="0"/>
              </a:spcAft>
              <a:buSzPts val="1800"/>
              <a:buChar char="-"/>
            </a:pPr>
            <a:r>
              <a:rPr lang="en"/>
              <a:t>Opencv</a:t>
            </a:r>
            <a:r>
              <a:rPr lang="en"/>
              <a:t> (version </a:t>
            </a:r>
            <a:r>
              <a:rPr lang="en"/>
              <a:t>4.10.0)</a:t>
            </a:r>
            <a:endParaRPr/>
          </a:p>
          <a:p>
            <a:pPr indent="-342900" lvl="0" marL="457200" rtl="0" algn="just">
              <a:spcBef>
                <a:spcPts val="0"/>
              </a:spcBef>
              <a:spcAft>
                <a:spcPts val="0"/>
              </a:spcAft>
              <a:buSzPts val="1800"/>
              <a:buChar char="-"/>
            </a:pPr>
            <a:r>
              <a:rPr lang="en"/>
              <a:t>Pandas </a:t>
            </a:r>
            <a:r>
              <a:rPr lang="en"/>
              <a:t>(version </a:t>
            </a:r>
            <a:r>
              <a:rPr lang="en"/>
              <a:t>2.1.4)</a:t>
            </a:r>
            <a:endParaRPr/>
          </a:p>
          <a:p>
            <a:pPr indent="-342900" lvl="0" marL="457200" rtl="0" algn="just">
              <a:spcBef>
                <a:spcPts val="0"/>
              </a:spcBef>
              <a:spcAft>
                <a:spcPts val="0"/>
              </a:spcAft>
              <a:buSzPts val="1800"/>
              <a:buChar char="-"/>
            </a:pPr>
            <a:r>
              <a:rPr lang="en"/>
              <a:t>Motpy</a:t>
            </a:r>
            <a:r>
              <a:rPr lang="en"/>
              <a:t> (version </a:t>
            </a:r>
            <a:r>
              <a:rPr lang="en"/>
              <a:t>0.0.10)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nvSpPr>
        <p:spPr>
          <a:xfrm>
            <a:off x="1637700" y="1797929"/>
            <a:ext cx="5868600" cy="86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4400">
                <a:solidFill>
                  <a:schemeClr val="dk1"/>
                </a:solidFill>
                <a:highlight>
                  <a:srgbClr val="FFFFFF"/>
                </a:highlight>
                <a:latin typeface="Calibri"/>
                <a:ea typeface="Calibri"/>
                <a:cs typeface="Calibri"/>
                <a:sym typeface="Calibri"/>
              </a:rPr>
              <a:t>Usage</a:t>
            </a:r>
            <a:r>
              <a:rPr lang="en" sz="4400">
                <a:solidFill>
                  <a:schemeClr val="dk1"/>
                </a:solidFill>
                <a:highlight>
                  <a:srgbClr val="FFFFFF"/>
                </a:highlight>
                <a:latin typeface="Calibri"/>
                <a:ea typeface="Calibri"/>
                <a:cs typeface="Calibri"/>
                <a:sym typeface="Calibri"/>
              </a:rPr>
              <a:t> Instructions</a:t>
            </a:r>
            <a:endParaRPr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3">
            <a:alphaModFix/>
          </a:blip>
          <a:srcRect b="9041" l="0" r="0" t="0"/>
          <a:stretch/>
        </p:blipFill>
        <p:spPr>
          <a:xfrm>
            <a:off x="1494850" y="572700"/>
            <a:ext cx="6335201" cy="3601520"/>
          </a:xfrm>
          <a:prstGeom prst="rect">
            <a:avLst/>
          </a:prstGeom>
          <a:noFill/>
          <a:ln>
            <a:noFill/>
          </a:ln>
        </p:spPr>
      </p:pic>
      <p:sp>
        <p:nvSpPr>
          <p:cNvPr id="89" name="Google Shape;89;p1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SzPts val="990"/>
              <a:buNone/>
            </a:pPr>
            <a:r>
              <a:rPr lang="en" sz="2460">
                <a:highlight>
                  <a:srgbClr val="FFFFFF"/>
                </a:highlight>
              </a:rPr>
              <a:t>TubeTracker GUI</a:t>
            </a:r>
            <a:endParaRPr sz="1020"/>
          </a:p>
        </p:txBody>
      </p:sp>
      <p:sp>
        <p:nvSpPr>
          <p:cNvPr id="90" name="Google Shape;90;p19"/>
          <p:cNvSpPr txBox="1"/>
          <p:nvPr/>
        </p:nvSpPr>
        <p:spPr>
          <a:xfrm>
            <a:off x="96050" y="950275"/>
            <a:ext cx="1441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Loading and segmenting movie + saving results</a:t>
            </a:r>
            <a:endParaRPr sz="1100">
              <a:solidFill>
                <a:schemeClr val="dk1"/>
              </a:solidFill>
            </a:endParaRPr>
          </a:p>
        </p:txBody>
      </p:sp>
      <p:sp>
        <p:nvSpPr>
          <p:cNvPr id="91" name="Google Shape;91;p19"/>
          <p:cNvSpPr txBox="1"/>
          <p:nvPr/>
        </p:nvSpPr>
        <p:spPr>
          <a:xfrm>
            <a:off x="53350" y="2708975"/>
            <a:ext cx="1441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Manual tracking and quality control</a:t>
            </a:r>
            <a:endParaRPr sz="1100">
              <a:solidFill>
                <a:schemeClr val="dk1"/>
              </a:solidFill>
            </a:endParaRPr>
          </a:p>
        </p:txBody>
      </p:sp>
      <p:sp>
        <p:nvSpPr>
          <p:cNvPr id="92" name="Google Shape;92;p19"/>
          <p:cNvSpPr txBox="1"/>
          <p:nvPr/>
        </p:nvSpPr>
        <p:spPr>
          <a:xfrm>
            <a:off x="7830050" y="1035025"/>
            <a:ext cx="125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Automated grain and tip detection</a:t>
            </a:r>
            <a:endParaRPr sz="1100">
              <a:solidFill>
                <a:schemeClr val="dk1"/>
              </a:solidFill>
            </a:endParaRPr>
          </a:p>
        </p:txBody>
      </p:sp>
      <p:sp>
        <p:nvSpPr>
          <p:cNvPr id="93" name="Google Shape;93;p19"/>
          <p:cNvSpPr txBox="1"/>
          <p:nvPr/>
        </p:nvSpPr>
        <p:spPr>
          <a:xfrm>
            <a:off x="7830050" y="2303475"/>
            <a:ext cx="1252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Automated tracking of grain germination and tip elongation</a:t>
            </a:r>
            <a:endParaRPr sz="1100">
              <a:solidFill>
                <a:schemeClr val="dk1"/>
              </a:solidFill>
            </a:endParaRPr>
          </a:p>
        </p:txBody>
      </p:sp>
      <p:sp>
        <p:nvSpPr>
          <p:cNvPr id="94" name="Google Shape;94;p19"/>
          <p:cNvSpPr txBox="1"/>
          <p:nvPr/>
        </p:nvSpPr>
        <p:spPr>
          <a:xfrm>
            <a:off x="7830050" y="3501650"/>
            <a:ext cx="1314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Important comments</a:t>
            </a:r>
            <a:endParaRPr sz="1100">
              <a:solidFill>
                <a:schemeClr val="dk1"/>
              </a:solidFill>
            </a:endParaRPr>
          </a:p>
          <a:p>
            <a:pPr indent="0" lvl="0" marL="0" rtl="0" algn="l">
              <a:spcBef>
                <a:spcPts val="0"/>
              </a:spcBef>
              <a:spcAft>
                <a:spcPts val="0"/>
              </a:spcAft>
              <a:buNone/>
            </a:pPr>
            <a:r>
              <a:rPr lang="en" sz="1100">
                <a:solidFill>
                  <a:schemeClr val="dk1"/>
                </a:solidFill>
                <a:highlight>
                  <a:srgbClr val="FF0000"/>
                </a:highlight>
              </a:rPr>
              <a:t>Currently inactive</a:t>
            </a:r>
            <a:endParaRPr sz="1100">
              <a:solidFill>
                <a:schemeClr val="dk1"/>
              </a:solidFill>
              <a:highlight>
                <a:srgbClr val="FF0000"/>
              </a:highlight>
            </a:endParaRPr>
          </a:p>
        </p:txBody>
      </p:sp>
      <p:sp>
        <p:nvSpPr>
          <p:cNvPr id="95" name="Google Shape;95;p19"/>
          <p:cNvSpPr txBox="1"/>
          <p:nvPr/>
        </p:nvSpPr>
        <p:spPr>
          <a:xfrm>
            <a:off x="3623913" y="4733375"/>
            <a:ext cx="2177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rPr>
              <a:t>Screen </a:t>
            </a:r>
            <a:r>
              <a:rPr b="1" lang="en" sz="1100">
                <a:solidFill>
                  <a:schemeClr val="dk1"/>
                </a:solidFill>
              </a:rPr>
              <a:t>C</a:t>
            </a:r>
            <a:r>
              <a:rPr b="1" lang="en" sz="1100">
                <a:solidFill>
                  <a:schemeClr val="dk1"/>
                </a:solidFill>
              </a:rPr>
              <a:t>ontrols</a:t>
            </a:r>
            <a:endParaRPr b="1" sz="1100">
              <a:solidFill>
                <a:schemeClr val="dk1"/>
              </a:solidFill>
            </a:endParaRPr>
          </a:p>
        </p:txBody>
      </p:sp>
      <p:sp>
        <p:nvSpPr>
          <p:cNvPr id="96" name="Google Shape;96;p19"/>
          <p:cNvSpPr txBox="1"/>
          <p:nvPr/>
        </p:nvSpPr>
        <p:spPr>
          <a:xfrm>
            <a:off x="152400" y="4298175"/>
            <a:ext cx="2805900" cy="492600"/>
          </a:xfrm>
          <a:prstGeom prst="rect">
            <a:avLst/>
          </a:prstGeom>
          <a:noFill/>
          <a:ln cap="flat" cmpd="sng" w="1905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Move 1 or 5 frame(s) backward (</a:t>
            </a:r>
            <a:r>
              <a:rPr b="1" lang="en" sz="1000">
                <a:solidFill>
                  <a:schemeClr val="dk1"/>
                </a:solidFill>
              </a:rPr>
              <a:t>&lt;-, </a:t>
            </a:r>
            <a:r>
              <a:rPr b="1" lang="en" sz="1000">
                <a:solidFill>
                  <a:schemeClr val="dk1"/>
                </a:solidFill>
              </a:rPr>
              <a:t>&lt;--</a:t>
            </a:r>
            <a:r>
              <a:rPr lang="en" sz="1000">
                <a:solidFill>
                  <a:schemeClr val="dk1"/>
                </a:solidFill>
              </a:rPr>
              <a:t>) or forward (</a:t>
            </a:r>
            <a:r>
              <a:rPr b="1" lang="en" sz="1000">
                <a:solidFill>
                  <a:schemeClr val="dk1"/>
                </a:solidFill>
              </a:rPr>
              <a:t>-&gt;, </a:t>
            </a:r>
            <a:r>
              <a:rPr b="1" lang="en" sz="1000">
                <a:solidFill>
                  <a:schemeClr val="dk1"/>
                </a:solidFill>
              </a:rPr>
              <a:t>--&gt;</a:t>
            </a:r>
            <a:r>
              <a:rPr lang="en" sz="1000">
                <a:solidFill>
                  <a:schemeClr val="dk1"/>
                </a:solidFill>
              </a:rPr>
              <a:t>) respectively.</a:t>
            </a:r>
            <a:endParaRPr sz="1000">
              <a:solidFill>
                <a:schemeClr val="dk1"/>
              </a:solidFill>
            </a:endParaRPr>
          </a:p>
        </p:txBody>
      </p:sp>
      <p:sp>
        <p:nvSpPr>
          <p:cNvPr id="97" name="Google Shape;97;p19"/>
          <p:cNvSpPr txBox="1"/>
          <p:nvPr/>
        </p:nvSpPr>
        <p:spPr>
          <a:xfrm>
            <a:off x="3034700" y="4298175"/>
            <a:ext cx="1252200" cy="492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Show selected frame</a:t>
            </a:r>
            <a:endParaRPr sz="1000">
              <a:solidFill>
                <a:schemeClr val="dk1"/>
              </a:solidFill>
            </a:endParaRPr>
          </a:p>
        </p:txBody>
      </p:sp>
      <p:sp>
        <p:nvSpPr>
          <p:cNvPr id="98" name="Google Shape;98;p19"/>
          <p:cNvSpPr/>
          <p:nvPr/>
        </p:nvSpPr>
        <p:spPr>
          <a:xfrm>
            <a:off x="2529325" y="3971675"/>
            <a:ext cx="1152600" cy="2226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9"/>
          <p:cNvSpPr/>
          <p:nvPr/>
        </p:nvSpPr>
        <p:spPr>
          <a:xfrm>
            <a:off x="3752300" y="3971675"/>
            <a:ext cx="740700" cy="222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9"/>
          <p:cNvSpPr/>
          <p:nvPr/>
        </p:nvSpPr>
        <p:spPr>
          <a:xfrm>
            <a:off x="4542350" y="3971675"/>
            <a:ext cx="178500" cy="2226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9"/>
          <p:cNvSpPr txBox="1"/>
          <p:nvPr/>
        </p:nvSpPr>
        <p:spPr>
          <a:xfrm>
            <a:off x="4363300" y="4298175"/>
            <a:ext cx="1496100" cy="4926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Current frame number / total frame number</a:t>
            </a:r>
            <a:endParaRPr sz="1000">
              <a:solidFill>
                <a:schemeClr val="dk1"/>
              </a:solidFill>
            </a:endParaRPr>
          </a:p>
        </p:txBody>
      </p:sp>
      <p:sp>
        <p:nvSpPr>
          <p:cNvPr id="102" name="Google Shape;102;p19"/>
          <p:cNvSpPr/>
          <p:nvPr/>
        </p:nvSpPr>
        <p:spPr>
          <a:xfrm>
            <a:off x="4857200" y="3971675"/>
            <a:ext cx="1987500" cy="222600"/>
          </a:xfrm>
          <a:prstGeom prst="roundRect">
            <a:avLst>
              <a:gd fmla="val 16667" name="adj"/>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9"/>
          <p:cNvSpPr txBox="1"/>
          <p:nvPr/>
        </p:nvSpPr>
        <p:spPr>
          <a:xfrm>
            <a:off x="5935800" y="4298175"/>
            <a:ext cx="1830300" cy="492600"/>
          </a:xfrm>
          <a:prstGeom prst="rect">
            <a:avLst/>
          </a:prstGeom>
          <a:noFill/>
          <a:ln cap="flat" cmpd="sng" w="19050">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Display various data types when </a:t>
            </a:r>
            <a:r>
              <a:rPr lang="en" sz="1000">
                <a:solidFill>
                  <a:schemeClr val="dk1"/>
                </a:solidFill>
              </a:rPr>
              <a:t>available</a:t>
            </a:r>
            <a:endParaRPr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nvSpPr>
        <p:spPr>
          <a:xfrm>
            <a:off x="1637700" y="1296550"/>
            <a:ext cx="5868600" cy="161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4400">
                <a:solidFill>
                  <a:schemeClr val="dk1"/>
                </a:solidFill>
                <a:highlight>
                  <a:srgbClr val="FFFFFF"/>
                </a:highlight>
                <a:latin typeface="Calibri"/>
                <a:ea typeface="Calibri"/>
                <a:cs typeface="Calibri"/>
                <a:sym typeface="Calibri"/>
              </a:rPr>
              <a:t>Usage Instructions</a:t>
            </a:r>
            <a:endParaRPr sz="4400">
              <a:solidFill>
                <a:schemeClr val="dk1"/>
              </a:solidFill>
              <a:highlight>
                <a:srgbClr val="FFFFFF"/>
              </a:highlight>
              <a:latin typeface="Calibri"/>
              <a:ea typeface="Calibri"/>
              <a:cs typeface="Calibri"/>
              <a:sym typeface="Calibri"/>
            </a:endParaRPr>
          </a:p>
          <a:p>
            <a:pPr indent="0" lvl="0" marL="0" rtl="0" algn="ctr">
              <a:lnSpc>
                <a:spcPct val="115000"/>
              </a:lnSpc>
              <a:spcBef>
                <a:spcPts val="1200"/>
              </a:spcBef>
              <a:spcAft>
                <a:spcPts val="1200"/>
              </a:spcAft>
              <a:buNone/>
            </a:pPr>
            <a:r>
              <a:rPr lang="en" sz="3200">
                <a:solidFill>
                  <a:schemeClr val="dk1"/>
                </a:solidFill>
                <a:highlight>
                  <a:srgbClr val="FFFFFF"/>
                </a:highlight>
                <a:latin typeface="Calibri"/>
                <a:ea typeface="Calibri"/>
                <a:cs typeface="Calibri"/>
                <a:sym typeface="Calibri"/>
              </a:rPr>
              <a:t>Loading a </a:t>
            </a:r>
            <a:r>
              <a:rPr lang="en" sz="3200">
                <a:solidFill>
                  <a:schemeClr val="dk1"/>
                </a:solidFill>
                <a:highlight>
                  <a:schemeClr val="lt1"/>
                </a:highlight>
                <a:latin typeface="Calibri"/>
                <a:ea typeface="Calibri"/>
                <a:cs typeface="Calibri"/>
                <a:sym typeface="Calibri"/>
              </a:rPr>
              <a:t>time-lapse series</a:t>
            </a:r>
            <a:endParaRPr sz="32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2349169" y="143425"/>
            <a:ext cx="481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Movie quality and dimensions</a:t>
            </a:r>
            <a:endParaRPr/>
          </a:p>
        </p:txBody>
      </p:sp>
      <p:pic>
        <p:nvPicPr>
          <p:cNvPr id="114" name="Google Shape;114;p21" title="sample.movie.avi">
            <a:hlinkClick r:id="rId3"/>
          </p:cNvPr>
          <p:cNvPicPr preferRelativeResize="0"/>
          <p:nvPr/>
        </p:nvPicPr>
        <p:blipFill>
          <a:blip r:embed="rId4">
            <a:alphaModFix/>
          </a:blip>
          <a:stretch>
            <a:fillRect/>
          </a:stretch>
        </p:blipFill>
        <p:spPr>
          <a:xfrm>
            <a:off x="159299" y="1017725"/>
            <a:ext cx="4438922" cy="3551150"/>
          </a:xfrm>
          <a:prstGeom prst="rect">
            <a:avLst/>
          </a:prstGeom>
          <a:noFill/>
          <a:ln>
            <a:noFill/>
          </a:ln>
        </p:spPr>
      </p:pic>
      <p:sp>
        <p:nvSpPr>
          <p:cNvPr id="115" name="Google Shape;115;p21"/>
          <p:cNvSpPr txBox="1"/>
          <p:nvPr>
            <p:ph idx="1" type="body"/>
          </p:nvPr>
        </p:nvSpPr>
        <p:spPr>
          <a:xfrm>
            <a:off x="4596675" y="1152475"/>
            <a:ext cx="4438800" cy="32640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Works with </a:t>
            </a:r>
            <a:r>
              <a:rPr lang="en"/>
              <a:t>brightfield or DIC</a:t>
            </a:r>
            <a:r>
              <a:rPr lang="en"/>
              <a:t> movies or </a:t>
            </a:r>
            <a:r>
              <a:rPr lang="en"/>
              <a:t>series</a:t>
            </a:r>
            <a:r>
              <a:rPr lang="en"/>
              <a:t> of images</a:t>
            </a:r>
            <a:endParaRPr/>
          </a:p>
          <a:p>
            <a:pPr indent="-325755" lvl="0" marL="457200" rtl="0" algn="l">
              <a:spcBef>
                <a:spcPts val="0"/>
              </a:spcBef>
              <a:spcAft>
                <a:spcPts val="0"/>
              </a:spcAft>
              <a:buSzPct val="100000"/>
              <a:buChar char="-"/>
            </a:pPr>
            <a:r>
              <a:rPr lang="en"/>
              <a:t>Avoid high intensity background as much as possible. The movie shown provides an acceptable level of background</a:t>
            </a:r>
            <a:endParaRPr/>
          </a:p>
          <a:p>
            <a:pPr indent="-325755" lvl="0" marL="457200" rtl="0" algn="just">
              <a:spcBef>
                <a:spcPts val="0"/>
              </a:spcBef>
              <a:spcAft>
                <a:spcPts val="0"/>
              </a:spcAft>
              <a:buSzPct val="100000"/>
              <a:buChar char="-"/>
            </a:pPr>
            <a:r>
              <a:rPr lang="en"/>
              <a:t>Currently</a:t>
            </a:r>
            <a:r>
              <a:rPr lang="en"/>
              <a:t>, any loaded movie will be resized to 1000/755 w/h. This may distort the movie however, the distortion is remembered and accounted for during data quantification. </a:t>
            </a:r>
            <a:endParaRPr/>
          </a:p>
          <a:p>
            <a:pPr indent="-325755" lvl="0" marL="457200" rtl="0" algn="l">
              <a:spcBef>
                <a:spcPts val="0"/>
              </a:spcBef>
              <a:spcAft>
                <a:spcPts val="0"/>
              </a:spcAft>
              <a:buSzPct val="100000"/>
              <a:buChar char="-"/>
            </a:pPr>
            <a:r>
              <a:rPr lang="en"/>
              <a:t>Movies can be rotated to minimize distortion</a:t>
            </a:r>
            <a:endParaRPr/>
          </a:p>
          <a:p>
            <a:pPr indent="-325755" lvl="0" marL="457200" rtl="0" algn="l">
              <a:spcBef>
                <a:spcPts val="0"/>
              </a:spcBef>
              <a:spcAft>
                <a:spcPts val="0"/>
              </a:spcAft>
              <a:buSzPct val="100000"/>
              <a:buChar char="-"/>
            </a:pPr>
            <a:r>
              <a:rPr lang="en"/>
              <a:t>Avoid unwanted motions such as lateral grain and tube displacement.</a:t>
            </a:r>
            <a:endParaRPr/>
          </a:p>
        </p:txBody>
      </p:sp>
      <p:sp>
        <p:nvSpPr>
          <p:cNvPr id="116" name="Google Shape;116;p21"/>
          <p:cNvSpPr txBox="1"/>
          <p:nvPr/>
        </p:nvSpPr>
        <p:spPr>
          <a:xfrm>
            <a:off x="235500" y="4568875"/>
            <a:ext cx="4336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2 hour movie, 1 frame every 60 seconds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